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41"/>
  </p:notesMasterIdLst>
  <p:handoutMasterIdLst>
    <p:handoutMasterId r:id="rId42"/>
  </p:handoutMasterIdLst>
  <p:sldIdLst>
    <p:sldId id="488" r:id="rId3"/>
    <p:sldId id="489" r:id="rId4"/>
    <p:sldId id="466" r:id="rId5"/>
    <p:sldId id="502" r:id="rId6"/>
    <p:sldId id="483" r:id="rId7"/>
    <p:sldId id="452" r:id="rId8"/>
    <p:sldId id="470" r:id="rId9"/>
    <p:sldId id="471" r:id="rId10"/>
    <p:sldId id="501" r:id="rId11"/>
    <p:sldId id="484" r:id="rId12"/>
    <p:sldId id="472" r:id="rId13"/>
    <p:sldId id="503" r:id="rId14"/>
    <p:sldId id="453" r:id="rId15"/>
    <p:sldId id="504" r:id="rId16"/>
    <p:sldId id="458" r:id="rId17"/>
    <p:sldId id="473" r:id="rId18"/>
    <p:sldId id="505" r:id="rId19"/>
    <p:sldId id="509" r:id="rId20"/>
    <p:sldId id="506" r:id="rId21"/>
    <p:sldId id="508" r:id="rId22"/>
    <p:sldId id="507" r:id="rId23"/>
    <p:sldId id="485" r:id="rId24"/>
    <p:sldId id="478" r:id="rId25"/>
    <p:sldId id="454" r:id="rId26"/>
    <p:sldId id="459" r:id="rId27"/>
    <p:sldId id="474" r:id="rId28"/>
    <p:sldId id="486" r:id="rId29"/>
    <p:sldId id="455" r:id="rId30"/>
    <p:sldId id="460" r:id="rId31"/>
    <p:sldId id="510" r:id="rId32"/>
    <p:sldId id="511" r:id="rId33"/>
    <p:sldId id="476" r:id="rId34"/>
    <p:sldId id="477" r:id="rId35"/>
    <p:sldId id="487" r:id="rId36"/>
    <p:sldId id="349" r:id="rId37"/>
    <p:sldId id="512" r:id="rId38"/>
    <p:sldId id="430" r:id="rId39"/>
    <p:sldId id="393" r:id="rId4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E3A6"/>
    <a:srgbClr val="FFB685"/>
    <a:srgbClr val="E85C0E"/>
    <a:srgbClr val="0097CC"/>
    <a:srgbClr val="F5DB8E"/>
    <a:srgbClr val="FFF0D9"/>
    <a:srgbClr val="FFA72A"/>
    <a:srgbClr val="F0F5FA"/>
    <a:srgbClr val="1A8AFA"/>
    <a:srgbClr val="FDFFF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68" autoAdjust="0"/>
    <p:restoredTop sz="94533" autoAdjust="0"/>
  </p:normalViewPr>
  <p:slideViewPr>
    <p:cSldViewPr>
      <p:cViewPr varScale="1">
        <p:scale>
          <a:sx n="92" d="100"/>
          <a:sy n="92" d="100"/>
        </p:scale>
        <p:origin x="240" y="10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3/15/2016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gif>
</file>

<file path=ppt/media/image3.pn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3/15/2016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447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180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961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0109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9119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66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6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8879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2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org/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ock_(data_storage)" TargetMode="External"/><Relationship Id="rId2" Type="http://schemas.openxmlformats.org/officeDocument/2006/relationships/hyperlink" Target="https://en.wikipedia.org/wiki/B+_tre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blog.jcole.us/2013/01/10/btree-index-structures-in-innodb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hyperlink" Target="https://en.wikipedia.org/wiki/Fibonacci_heap" TargetMode="External"/><Relationship Id="rId7" Type="http://schemas.openxmlformats.org/officeDocument/2006/relationships/hyperlink" Target="https://en.wikipedia.org/wiki/Soft_heap" TargetMode="External"/><Relationship Id="rId2" Type="http://schemas.openxmlformats.org/officeDocument/2006/relationships/hyperlink" Target="https://en.wikipedia.org/wiki/Binomial_hea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Skew_heap" TargetMode="External"/><Relationship Id="rId5" Type="http://schemas.openxmlformats.org/officeDocument/2006/relationships/hyperlink" Target="https://en.wikipedia.org/wiki/Treap" TargetMode="External"/><Relationship Id="rId4" Type="http://schemas.openxmlformats.org/officeDocument/2006/relationships/hyperlink" Target="https://en.wikipedia.org/wiki/Pairing_heap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dix_tree" TargetMode="External"/><Relationship Id="rId2" Type="http://schemas.openxmlformats.org/officeDocument/2006/relationships/hyperlink" Target="https://en.wikipedia.org/wiki/Tri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gif"/><Relationship Id="rId4" Type="http://schemas.openxmlformats.org/officeDocument/2006/relationships/hyperlink" Target="http://whiteboxcomputing.com/java/prefix_tree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en.wikipedia.org/wiki/Suffix_tree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en.wikipedia.org/wiki/Interval_tree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45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41.png"/><Relationship Id="rId17" Type="http://schemas.openxmlformats.org/officeDocument/2006/relationships/image" Target="../media/image43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8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trainings/1308/data-structures-february-2016" TargetMode="External"/><Relationship Id="rId10" Type="http://schemas.openxmlformats.org/officeDocument/2006/relationships/image" Target="../media/image40.png"/><Relationship Id="rId19" Type="http://schemas.openxmlformats.org/officeDocument/2006/relationships/image" Target="../media/image44.png"/><Relationship Id="rId4" Type="http://schemas.openxmlformats.org/officeDocument/2006/relationships/image" Target="../media/image37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42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telerikacademy.com/Courses/Courses/Details/186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image" Target="../media/image49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5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usfca.edu/~galles/visualization/BTree.html" TargetMode="External"/><Relationship Id="rId2" Type="http://schemas.openxmlformats.org/officeDocument/2006/relationships/hyperlink" Target="https://en.wikipedia.org/wiki/B-tre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055812" y="589961"/>
            <a:ext cx="9434299" cy="1058430"/>
          </a:xfrm>
        </p:spPr>
        <p:txBody>
          <a:bodyPr>
            <a:normAutofit fontScale="90000"/>
          </a:bodyPr>
          <a:lstStyle/>
          <a:p>
            <a:r>
              <a:rPr lang="en-US" dirty="0"/>
              <a:t>Advanced </a:t>
            </a:r>
            <a:r>
              <a:rPr lang="en-US" dirty="0" smtClean="0"/>
              <a:t>Tree </a:t>
            </a:r>
            <a:r>
              <a:rPr lang="en-US" dirty="0" smtClean="0"/>
              <a:t>Structures – Part II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752600"/>
            <a:ext cx="7910299" cy="1311301"/>
          </a:xfrm>
        </p:spPr>
        <p:txBody>
          <a:bodyPr>
            <a:normAutofit/>
          </a:bodyPr>
          <a:lstStyle/>
          <a:p>
            <a:r>
              <a:rPr lang="en-US" sz="3600" dirty="0" smtClean="0"/>
              <a:t>B-Trees, Heaps, Tries</a:t>
            </a:r>
            <a:r>
              <a:rPr lang="bg-BG" sz="3600" dirty="0" smtClean="0"/>
              <a:t>, </a:t>
            </a:r>
            <a:r>
              <a:rPr lang="en-US" sz="3600" dirty="0" smtClean="0"/>
              <a:t>Suffix Trees</a:t>
            </a:r>
            <a:r>
              <a:rPr lang="en-US" sz="3600" dirty="0"/>
              <a:t>, Space-Partitioning </a:t>
            </a:r>
            <a:r>
              <a:rPr lang="en-US" sz="3600" dirty="0" smtClean="0"/>
              <a:t>Trees</a:t>
            </a:r>
            <a:endParaRPr lang="en-US" sz="3600" dirty="0"/>
          </a:p>
        </p:txBody>
      </p:sp>
      <p:pic>
        <p:nvPicPr>
          <p:cNvPr id="13" name="Picture 12" descr="http://softuni.bg" title="SoftUni Code Wizar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84612" y="3968769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390377" y="3558491"/>
            <a:ext cx="1556887" cy="10433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Advanced</a:t>
            </a:r>
            <a:r>
              <a:rPr lang="bg-BG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/>
            </a:r>
            <a:br>
              <a:rPr lang="bg-BG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GB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Tree</a:t>
            </a: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/>
            </a:r>
            <a:b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Structures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77198"/>
            <a:ext cx="3187613" cy="525135"/>
          </a:xfrm>
        </p:spPr>
        <p:txBody>
          <a:bodyPr/>
          <a:lstStyle/>
          <a:p>
            <a:r>
              <a:rPr lang="en-US" smtClean="0"/>
              <a:t>SoftUni Team</a:t>
            </a:r>
            <a:endParaRPr lang="en-US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147097"/>
            <a:ext cx="3187614" cy="444343"/>
          </a:xfrm>
        </p:spPr>
        <p:txBody>
          <a:bodyPr/>
          <a:lstStyle/>
          <a:p>
            <a:r>
              <a:rPr lang="en-US" smtClean="0"/>
              <a:t>Technical Trainers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652203"/>
            <a:ext cx="3187613" cy="363552"/>
          </a:xfrm>
        </p:spPr>
        <p:txBody>
          <a:bodyPr/>
          <a:lstStyle/>
          <a:p>
            <a:r>
              <a:rPr lang="en-US" smtClean="0"/>
              <a:t>Software University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993365"/>
            <a:ext cx="3187613" cy="331235"/>
          </a:xfrm>
        </p:spPr>
        <p:txBody>
          <a:bodyPr/>
          <a:lstStyle/>
          <a:p>
            <a:r>
              <a:rPr lang="en-US" smtClean="0">
                <a:hlinkClick r:id="rId4"/>
              </a:rPr>
              <a:t>http://softuni.bg</a:t>
            </a:r>
            <a:endParaRPr lang="en-US" dirty="0"/>
          </a:p>
        </p:txBody>
      </p:sp>
      <p:pic>
        <p:nvPicPr>
          <p:cNvPr id="23" name="Picture 4" title="CC-BY-NC-SA License">
            <a:hlinkClick r:id="rId5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3419946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5012" y="3355591"/>
            <a:ext cx="4405099" cy="2969009"/>
          </a:xfrm>
          <a:prstGeom prst="rect">
            <a:avLst/>
          </a:prstGeom>
        </p:spPr>
      </p:pic>
      <p:pic>
        <p:nvPicPr>
          <p:cNvPr id="16" name="Picture 2" title="Software University Foundation">
            <a:hlinkClick r:id="rId8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1972" r="-4044" b="1048"/>
          <a:stretch/>
        </p:blipFill>
        <p:spPr bwMode="auto">
          <a:xfrm>
            <a:off x="825157" y="2133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0977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3" y="5009006"/>
            <a:ext cx="10363200" cy="820600"/>
          </a:xfrm>
        </p:spPr>
        <p:txBody>
          <a:bodyPr/>
          <a:lstStyle/>
          <a:p>
            <a:r>
              <a:rPr lang="en-US" dirty="0" smtClean="0"/>
              <a:t>Implementation </a:t>
            </a:r>
            <a:r>
              <a:rPr lang="en-US" smtClean="0"/>
              <a:t>of B-Tree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834166"/>
            <a:ext cx="103632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575" y="1145998"/>
            <a:ext cx="8647676" cy="341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32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>
                <a:solidFill>
                  <a:schemeClr val="tx2">
                    <a:lumMod val="75000"/>
                  </a:schemeClr>
                </a:solidFill>
                <a:hlinkClick r:id="rId2"/>
              </a:rPr>
              <a:t>B+ tree </a:t>
            </a:r>
            <a:r>
              <a:rPr lang="en-GB" dirty="0" smtClean="0"/>
              <a:t>is a special kind of B-tree</a:t>
            </a:r>
            <a:endParaRPr lang="en-GB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GB" dirty="0" smtClean="0"/>
              <a:t>Internal nodes hold keys + children + links</a:t>
            </a:r>
          </a:p>
          <a:p>
            <a:pPr lvl="1"/>
            <a:r>
              <a:rPr lang="en-GB" dirty="0" smtClean="0"/>
              <a:t>Leaf nodes hold keys only + links</a:t>
            </a:r>
          </a:p>
          <a:p>
            <a:pPr lvl="1"/>
            <a:r>
              <a:rPr lang="en-GB" dirty="0" smtClean="0"/>
              <a:t>Nodes at each level are linked in a doubly-linked list</a:t>
            </a:r>
          </a:p>
          <a:p>
            <a:r>
              <a:rPr lang="en-GB" dirty="0" smtClean="0"/>
              <a:t>B+ tree is used for storing data for efficient retrieval in </a:t>
            </a:r>
            <a:r>
              <a:rPr lang="en-US" dirty="0">
                <a:hlinkClick r:id="rId3" tooltip="Block (data storage)"/>
              </a:rPr>
              <a:t>block-oriented</a:t>
            </a:r>
            <a:r>
              <a:rPr lang="en-US" dirty="0"/>
              <a:t> storage </a:t>
            </a:r>
            <a:r>
              <a:rPr lang="en-US" dirty="0" smtClean="0"/>
              <a:t>context, e.g. in </a:t>
            </a:r>
            <a:r>
              <a:rPr lang="en-GB" dirty="0" smtClean="0"/>
              <a:t>file systems and databases</a:t>
            </a:r>
          </a:p>
          <a:p>
            <a:r>
              <a:rPr lang="en-GB" dirty="0" smtClean="0"/>
              <a:t>B+ tree has a lot of pointers to child nodes in a node</a:t>
            </a:r>
          </a:p>
          <a:p>
            <a:pPr lvl="1"/>
            <a:r>
              <a:rPr lang="en-GB" dirty="0" smtClean="0"/>
              <a:t>Reduces the number of I/O operations to find an element</a:t>
            </a:r>
          </a:p>
          <a:p>
            <a:r>
              <a:rPr lang="en-GB" dirty="0" smtClean="0"/>
              <a:t>Many file systems and RDBMS use B+ trees for efficiency</a:t>
            </a:r>
          </a:p>
        </p:txBody>
      </p:sp>
      <p:pic>
        <p:nvPicPr>
          <p:cNvPr id="6" name="Picture 5">
            <a:hlinkClick r:id="rId2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052" y="1288709"/>
            <a:ext cx="3414600" cy="1570716"/>
          </a:xfrm>
          <a:prstGeom prst="roundRect">
            <a:avLst>
              <a:gd name="adj" fmla="val 3055"/>
            </a:avLst>
          </a:prstGeom>
        </p:spPr>
      </p:pic>
    </p:spTree>
    <p:extLst>
      <p:ext uri="{BB962C8B-B14F-4D97-AF65-F5344CB8AC3E}">
        <p14:creationId xmlns:p14="http://schemas.microsoft.com/office/powerpoint/2010/main" val="227000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– Example</a:t>
            </a:r>
            <a:endParaRPr lang="en-US" dirty="0"/>
          </a:p>
        </p:txBody>
      </p:sp>
      <p:pic>
        <p:nvPicPr>
          <p:cNvPr id="2050" name="Picture 2" descr="http://jcole.us/blog/files/innodb/20130109/72dpi/B_Tree_Structure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6812" y="1076309"/>
            <a:ext cx="7543800" cy="5480539"/>
          </a:xfrm>
          <a:prstGeom prst="roundRect">
            <a:avLst>
              <a:gd name="adj" fmla="val 73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3872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925704"/>
            <a:ext cx="10363200" cy="820600"/>
          </a:xfrm>
        </p:spPr>
        <p:txBody>
          <a:bodyPr/>
          <a:lstStyle/>
          <a:p>
            <a:r>
              <a:rPr lang="en-GB" dirty="0" smtClean="0"/>
              <a:t>Priority Queue and Heaps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Heap, Binary Heap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6394" y="1066800"/>
            <a:ext cx="4676037" cy="3542083"/>
          </a:xfrm>
          <a:prstGeom prst="roundRect">
            <a:avLst>
              <a:gd name="adj" fmla="val 1640"/>
            </a:avLst>
          </a:prstGeom>
        </p:spPr>
      </p:pic>
    </p:spTree>
    <p:extLst>
      <p:ext uri="{BB962C8B-B14F-4D97-AF65-F5344CB8AC3E}">
        <p14:creationId xmlns:p14="http://schemas.microsoft.com/office/powerpoint/2010/main" val="3788872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Priority queue </a:t>
            </a:r>
            <a:r>
              <a:rPr lang="en-US" dirty="0" smtClean="0"/>
              <a:t>in an abstract data type (ADT) that supports: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Insert-with-Priority(element,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priority)</a:t>
            </a:r>
            <a:endParaRPr lang="en-US" dirty="0" smtClean="0"/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Pull-Highest-Priority-Element()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element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Peek-Highest-Priority-Element()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element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In C# and Java usually the priority is passed as comparator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E.g.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IComparable&lt;T&gt;</a:t>
            </a:r>
            <a:r>
              <a:rPr lang="en-US" dirty="0" smtClean="0">
                <a:sym typeface="Wingdings" panose="05000000000000000000" pitchFamily="2" charset="2"/>
              </a:rPr>
              <a:t> in C# and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Comparable&lt;T&gt;</a:t>
            </a:r>
            <a:r>
              <a:rPr lang="en-US" dirty="0" smtClean="0">
                <a:sym typeface="Wingdings" panose="05000000000000000000" pitchFamily="2" charset="2"/>
              </a:rPr>
              <a:t> in Java</a:t>
            </a:r>
          </a:p>
          <a:p>
            <a:r>
              <a:rPr lang="en-US" dirty="0">
                <a:sym typeface="Wingdings" panose="05000000000000000000" pitchFamily="2" charset="2"/>
              </a:rPr>
              <a:t>Priority queue can be efficiently implemented as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heap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Any balanced search tree could work as well (e.g. AVL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Priority Queue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6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GB" b="1" dirty="0" smtClean="0">
                <a:solidFill>
                  <a:schemeClr val="tx2">
                    <a:lumMod val="75000"/>
                  </a:schemeClr>
                </a:solidFill>
              </a:rPr>
              <a:t>Heap</a:t>
            </a:r>
            <a:r>
              <a:rPr lang="en-GB" dirty="0" smtClean="0"/>
              <a:t> is a special type of balanced binary tree stored in array</a:t>
            </a:r>
          </a:p>
          <a:p>
            <a:pPr>
              <a:lnSpc>
                <a:spcPct val="110000"/>
              </a:lnSpc>
            </a:pPr>
            <a:r>
              <a:rPr lang="en-GB" dirty="0" smtClean="0"/>
              <a:t>Heap holds the "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heap </a:t>
            </a: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property</a:t>
            </a:r>
            <a:r>
              <a:rPr lang="en-US" dirty="0" smtClean="0"/>
              <a:t>"</a:t>
            </a:r>
            <a:r>
              <a:rPr lang="en-GB" dirty="0" smtClean="0"/>
              <a:t>: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parent ≤ children</a:t>
            </a:r>
          </a:p>
          <a:p>
            <a:pPr lvl="1">
              <a:lnSpc>
                <a:spcPct val="110000"/>
              </a:lnSpc>
            </a:pPr>
            <a:r>
              <a:rPr lang="en-GB" dirty="0" smtClean="0"/>
              <a:t>Each child node should be greater or smaller than its parent</a:t>
            </a:r>
            <a:endParaRPr lang="en-GB" dirty="0"/>
          </a:p>
          <a:p>
            <a:pPr>
              <a:lnSpc>
                <a:spcPct val="110000"/>
              </a:lnSpc>
            </a:pPr>
            <a:r>
              <a:rPr lang="en-GB" b="1" dirty="0" smtClean="0">
                <a:solidFill>
                  <a:schemeClr val="tx2">
                    <a:lumMod val="75000"/>
                  </a:schemeClr>
                </a:solidFill>
              </a:rPr>
              <a:t>Max Heap</a:t>
            </a:r>
          </a:p>
          <a:p>
            <a:pPr lvl="1">
              <a:lnSpc>
                <a:spcPct val="110000"/>
              </a:lnSpc>
            </a:pPr>
            <a:r>
              <a:rPr lang="en-GB" dirty="0" smtClean="0"/>
              <a:t>The parent nodes are always greater</a:t>
            </a:r>
            <a:br>
              <a:rPr lang="en-GB" dirty="0" smtClean="0"/>
            </a:br>
            <a:r>
              <a:rPr lang="en-GB" dirty="0" smtClean="0"/>
              <a:t>or equal to the child nodes</a:t>
            </a:r>
          </a:p>
          <a:p>
            <a:pPr>
              <a:lnSpc>
                <a:spcPct val="110000"/>
              </a:lnSpc>
            </a:pPr>
            <a:r>
              <a:rPr lang="en-GB" b="1" dirty="0" smtClean="0">
                <a:solidFill>
                  <a:schemeClr val="tx2">
                    <a:lumMod val="75000"/>
                  </a:schemeClr>
                </a:solidFill>
              </a:rPr>
              <a:t>Min Heap</a:t>
            </a:r>
            <a:endParaRPr lang="en-GB" dirty="0" smtClean="0"/>
          </a:p>
          <a:p>
            <a:pPr lvl="1">
              <a:lnSpc>
                <a:spcPct val="110000"/>
              </a:lnSpc>
            </a:pPr>
            <a:r>
              <a:rPr lang="en-GB" dirty="0" smtClean="0"/>
              <a:t>The parent nodes are always less than</a:t>
            </a:r>
            <a:br>
              <a:rPr lang="en-GB" dirty="0" smtClean="0"/>
            </a:br>
            <a:r>
              <a:rPr lang="en-GB" dirty="0" smtClean="0"/>
              <a:t>or equal to the child nodes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Heap?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2030" y="3810000"/>
            <a:ext cx="4045226" cy="2514600"/>
          </a:xfrm>
          <a:prstGeom prst="roundRect">
            <a:avLst>
              <a:gd name="adj" fmla="val 2174"/>
            </a:avLst>
          </a:prstGeom>
        </p:spPr>
      </p:pic>
    </p:spTree>
    <p:extLst>
      <p:ext uri="{BB962C8B-B14F-4D97-AF65-F5344CB8AC3E}">
        <p14:creationId xmlns:p14="http://schemas.microsoft.com/office/powerpoint/2010/main" val="108179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 smtClean="0">
                <a:solidFill>
                  <a:schemeClr val="tx2">
                    <a:lumMod val="75000"/>
                  </a:schemeClr>
                </a:solidFill>
              </a:rPr>
              <a:t>Binary 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heap </a:t>
            </a:r>
            <a:r>
              <a:rPr lang="en-GB" dirty="0"/>
              <a:t>is a heap data structure </a:t>
            </a:r>
            <a:r>
              <a:rPr lang="en-GB" dirty="0" smtClean="0"/>
              <a:t>representing a </a:t>
            </a:r>
            <a:r>
              <a:rPr lang="en-GB" dirty="0"/>
              <a:t>binary </a:t>
            </a:r>
            <a:r>
              <a:rPr lang="en-GB" dirty="0" smtClean="0"/>
              <a:t>tree</a:t>
            </a:r>
            <a:endParaRPr lang="bg-BG" dirty="0" smtClean="0"/>
          </a:p>
          <a:p>
            <a:pPr lvl="1"/>
            <a:r>
              <a:rPr lang="en-US" dirty="0" smtClean="0"/>
              <a:t>Efficiently stored in a single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array</a:t>
            </a:r>
            <a:r>
              <a:rPr lang="en-US" dirty="0" smtClean="0"/>
              <a:t> (no pointers at all)</a:t>
            </a:r>
            <a:endParaRPr lang="en-GB" dirty="0" smtClean="0"/>
          </a:p>
          <a:p>
            <a:r>
              <a:rPr lang="en-US" dirty="0" smtClean="0"/>
              <a:t>Binary heap have two constraints:</a:t>
            </a:r>
          </a:p>
          <a:p>
            <a:pPr lvl="1"/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Shape property</a:t>
            </a:r>
            <a:r>
              <a:rPr lang="en-US" dirty="0" smtClean="0"/>
              <a:t>: </a:t>
            </a:r>
            <a:r>
              <a:rPr lang="bg-BG" dirty="0" smtClean="0"/>
              <a:t>а</a:t>
            </a:r>
            <a:r>
              <a:rPr lang="en-US" dirty="0" smtClean="0"/>
              <a:t> binary heap is a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complete binary tree</a:t>
            </a:r>
          </a:p>
          <a:p>
            <a:pPr lvl="1"/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Heap property</a:t>
            </a:r>
            <a:r>
              <a:rPr lang="en-US" dirty="0" smtClean="0"/>
              <a:t>: all nodes are either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greater than or equal to </a:t>
            </a:r>
            <a:r>
              <a:rPr lang="en-US" dirty="0" smtClean="0"/>
              <a:t>or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less than or equal to </a:t>
            </a:r>
            <a:r>
              <a:rPr lang="en-US" dirty="0" smtClean="0"/>
              <a:t>each of its children</a:t>
            </a:r>
            <a:endParaRPr lang="en-US" dirty="0"/>
          </a:p>
          <a:p>
            <a:pPr>
              <a:lnSpc>
                <a:spcPct val="95000"/>
              </a:lnSpc>
            </a:pPr>
            <a:r>
              <a:rPr lang="en-US" dirty="0" smtClean="0"/>
              <a:t>Binary heap efficiently implements a priority</a:t>
            </a:r>
            <a:br>
              <a:rPr lang="en-US" dirty="0" smtClean="0"/>
            </a:br>
            <a:r>
              <a:rPr lang="en-US" dirty="0" smtClean="0"/>
              <a:t>queue by binary tree stored as array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Binary Heap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4779" y="4572000"/>
            <a:ext cx="2691633" cy="1759237"/>
          </a:xfrm>
          <a:prstGeom prst="roundRect">
            <a:avLst>
              <a:gd name="adj" fmla="val 1776"/>
            </a:avLst>
          </a:prstGeom>
        </p:spPr>
      </p:pic>
    </p:spTree>
    <p:extLst>
      <p:ext uri="{BB962C8B-B14F-4D97-AF65-F5344CB8AC3E}">
        <p14:creationId xmlns:p14="http://schemas.microsoft.com/office/powerpoint/2010/main" val="257212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Binary heap can be efficiently stored in an array</a:t>
            </a:r>
          </a:p>
          <a:p>
            <a:pPr lvl="1"/>
            <a:r>
              <a:rPr lang="en-US" dirty="0" smtClean="0"/>
              <a:t>Nodes </a:t>
            </a: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2*k</a:t>
            </a:r>
            <a:r>
              <a:rPr lang="en-US" dirty="0" smtClean="0"/>
              <a:t> and </a:t>
            </a: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2*k+1</a:t>
            </a:r>
            <a:r>
              <a:rPr lang="en-US" dirty="0" smtClean="0"/>
              <a:t> have parent </a:t>
            </a: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k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Operations: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Extract-Max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Build-Max-Heap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Heapify-Up</a:t>
            </a:r>
            <a:r>
              <a:rPr lang="en-US" dirty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Heapify-Down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Binary Heap – Array Implementation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036" y="2586503"/>
            <a:ext cx="7013576" cy="1965262"/>
          </a:xfrm>
          <a:prstGeom prst="roundRect">
            <a:avLst>
              <a:gd name="adj" fmla="val 2287"/>
            </a:avLst>
          </a:prstGeom>
        </p:spPr>
      </p:pic>
    </p:spTree>
    <p:extLst>
      <p:ext uri="{BB962C8B-B14F-4D97-AF65-F5344CB8AC3E}">
        <p14:creationId xmlns:p14="http://schemas.microsoft.com/office/powerpoint/2010/main" val="342968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How to calculate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parent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children</a:t>
            </a:r>
            <a:r>
              <a:rPr lang="en-US" dirty="0" smtClean="0"/>
              <a:t> of given node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 smtClean="0"/>
              <a:t>?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parent(i) = (i - 1) / 2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leftChild(i) = 2 * i + 1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rightChild(i) = 2 * i + 2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Binary Heap in Array: Tree Node Indexes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236" y="2057400"/>
            <a:ext cx="7347176" cy="2058740"/>
          </a:xfrm>
          <a:prstGeom prst="roundRect">
            <a:avLst>
              <a:gd name="adj" fmla="val 2287"/>
            </a:avLst>
          </a:prstGeom>
        </p:spPr>
      </p:pic>
    </p:spTree>
    <p:extLst>
      <p:ext uri="{BB962C8B-B14F-4D97-AF65-F5344CB8AC3E}">
        <p14:creationId xmlns:p14="http://schemas.microsoft.com/office/powerpoint/2010/main" val="1455082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 smtClean="0"/>
              <a:t>Apply the "</a:t>
            </a: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heap property</a:t>
            </a:r>
            <a:r>
              <a:rPr lang="en-US" dirty="0" smtClean="0"/>
              <a:t>" down from given node: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Binary Heap: </a:t>
            </a:r>
            <a:r>
              <a:rPr lang="en-US" noProof="1" smtClean="0"/>
              <a:t>Heapify-Down</a:t>
            </a:r>
            <a:endParaRPr lang="en-US" noProof="1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5937" y="1938040"/>
            <a:ext cx="10816950" cy="44627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</a:t>
            </a:r>
            <a:r>
              <a:rPr lang="en-US" b="1" i="1" spc="-50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Heapify-Down(heapArr, i</a:t>
            </a:r>
            <a:r>
              <a:rPr lang="en-US" b="1" i="1" spc="-5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spc="-50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left = </a:t>
            </a: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leftChild(i); </a:t>
            </a:r>
            <a:r>
              <a:rPr lang="en-US" b="1" i="1" spc="-50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2*i + 1</a:t>
            </a:r>
            <a:endParaRPr lang="en-US" b="1" i="1" spc="-5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spc="-50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right = </a:t>
            </a: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rightChild(i); </a:t>
            </a:r>
            <a:r>
              <a:rPr lang="en-US" b="1" i="1" spc="-50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2*i + 2</a:t>
            </a:r>
            <a:endParaRPr lang="en-US" b="1" i="1" spc="-5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spc="-50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largest = </a:t>
            </a: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i;</a:t>
            </a:r>
            <a:endParaRPr lang="en-US" b="1" spc="-50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left </a:t>
            </a: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 length(heapArr) &amp;&amp; heapArr[left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&gt; </a:t>
            </a: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heapArr[largest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largest = </a:t>
            </a: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left;</a:t>
            </a:r>
            <a:endParaRPr lang="en-US" b="1" spc="-50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right </a:t>
            </a: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 length(heapArr) &amp;&amp; heapArr[right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&gt; </a:t>
            </a: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heapArr[largest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largest = </a:t>
            </a: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right;</a:t>
            </a:r>
            <a:endParaRPr lang="en-US" b="1" spc="-50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largest ≠ i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Swap(heapArr[i], heapArr[largest]);</a:t>
            </a:r>
            <a:endParaRPr lang="en-US" b="1" spc="-50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spc="-50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Heapify-Down(largest);</a:t>
            </a:r>
            <a:endParaRPr lang="en-US" b="1" spc="-5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9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2913" indent="-442913">
              <a:buFontTx/>
              <a:buAutoNum type="arabicPeriod"/>
            </a:pPr>
            <a:r>
              <a:rPr lang="en-US" sz="3500" dirty="0" smtClean="0"/>
              <a:t>B-Trees</a:t>
            </a:r>
          </a:p>
          <a:p>
            <a:pPr marL="622300" lvl="1" indent="-265113"/>
            <a:r>
              <a:rPr lang="en-US" dirty="0" smtClean="0"/>
              <a:t>B-Tree, B+ Tree</a:t>
            </a:r>
          </a:p>
          <a:p>
            <a:pPr marL="442913" indent="-442913">
              <a:buFontTx/>
              <a:buAutoNum type="arabicPeriod"/>
            </a:pPr>
            <a:r>
              <a:rPr lang="en-US" sz="3500" dirty="0" smtClean="0"/>
              <a:t>Heaps</a:t>
            </a:r>
          </a:p>
          <a:p>
            <a:pPr marL="622300" lvl="1" indent="-265113"/>
            <a:r>
              <a:rPr lang="en-US" dirty="0" smtClean="0"/>
              <a:t>Binary Heap</a:t>
            </a:r>
          </a:p>
          <a:p>
            <a:pPr marL="442913" indent="-442913">
              <a:buFontTx/>
              <a:buAutoNum type="arabicPeriod"/>
            </a:pPr>
            <a:r>
              <a:rPr lang="en-US" sz="3500" dirty="0" smtClean="0"/>
              <a:t>Tries</a:t>
            </a:r>
          </a:p>
          <a:p>
            <a:pPr marL="622300" lvl="1" indent="-265113"/>
            <a:r>
              <a:rPr lang="en-US" dirty="0" smtClean="0"/>
              <a:t>Trie, Suffix Tree</a:t>
            </a:r>
          </a:p>
          <a:p>
            <a:pPr marL="442913" indent="-442913">
              <a:buFontTx/>
              <a:buAutoNum type="arabicPeriod"/>
            </a:pPr>
            <a:r>
              <a:rPr lang="en-US" sz="3500" dirty="0" smtClean="0"/>
              <a:t>Space-Partitioning Trees</a:t>
            </a:r>
            <a:endParaRPr lang="en-US" dirty="0" smtClean="0"/>
          </a:p>
          <a:p>
            <a:pPr marL="622300" lvl="1" indent="-265113"/>
            <a:r>
              <a:rPr lang="en-US" dirty="0" smtClean="0"/>
              <a:t>Quad-Tree, </a:t>
            </a:r>
            <a:r>
              <a:rPr lang="en-US" dirty="0" smtClean="0"/>
              <a:t>K-d </a:t>
            </a:r>
            <a:r>
              <a:rPr lang="en-US" dirty="0" smtClean="0"/>
              <a:t>Tree, BSP Tree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1811" y="1600200"/>
            <a:ext cx="3429001" cy="4421449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3664999" y="2560397"/>
            <a:ext cx="3953413" cy="2849803"/>
            <a:chOff x="3905821" y="2383189"/>
            <a:chExt cx="4520612" cy="329927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51412" y="2383189"/>
              <a:ext cx="3475021" cy="2328874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05821" y="3353590"/>
              <a:ext cx="3475021" cy="2328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5820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Apply the "</a:t>
            </a: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heap property</a:t>
            </a:r>
            <a:r>
              <a:rPr lang="en-US" dirty="0" smtClean="0"/>
              <a:t>" up from given node:</a:t>
            </a:r>
          </a:p>
          <a:p>
            <a:pPr>
              <a:lnSpc>
                <a:spcPct val="110000"/>
              </a:lnSpc>
            </a:pPr>
            <a:endParaRPr lang="en-US" dirty="0" smtClean="0"/>
          </a:p>
          <a:p>
            <a:pPr>
              <a:lnSpc>
                <a:spcPct val="110000"/>
              </a:lnSpc>
            </a:pPr>
            <a:endParaRPr lang="en-US" dirty="0" smtClean="0"/>
          </a:p>
          <a:p>
            <a:pPr>
              <a:lnSpc>
                <a:spcPct val="110000"/>
              </a:lnSpc>
            </a:pPr>
            <a:endParaRPr lang="en-US" dirty="0" smtClean="0"/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dirty="0" smtClean="0"/>
              <a:t>Insert a new node: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Heap: </a:t>
            </a:r>
            <a:r>
              <a:rPr lang="en-US" noProof="1" smtClean="0"/>
              <a:t>Heapify-Up</a:t>
            </a:r>
            <a:endParaRPr lang="en-US" noProof="1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4318" y="1905000"/>
            <a:ext cx="10664094" cy="20928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</a:t>
            </a:r>
            <a:r>
              <a:rPr lang="en-US" sz="2600" b="1" i="1" spc="-50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Heapify-Up(heapArr, i)</a:t>
            </a:r>
            <a:endParaRPr lang="en-US" sz="2600" b="1" i="1" spc="-5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50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 hasParent(i)</a:t>
            </a:r>
            <a:r>
              <a:rPr lang="en-US" sz="2600" b="1" spc="-50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i="1" spc="-50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 &gt; 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50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spc="-50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2600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&amp;&amp; heapArr(i) &gt; heapArr(parent(i</a:t>
            </a:r>
            <a:r>
              <a:rPr lang="en-US" sz="2600" b="1" spc="-5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))</a:t>
            </a:r>
            <a:r>
              <a:rPr lang="en-US" sz="2600" b="1" spc="-50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i="1" spc="-5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600" b="1" i="1" spc="-50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600" b="1" i="1" spc="-5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- 1) / 2</a:t>
            </a:r>
            <a:endParaRPr lang="en-US" sz="2600" b="1" i="1" spc="-50" noProof="1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50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Swap(heapArr[i], heapArr[parent(i)]);</a:t>
            </a:r>
            <a:endParaRPr lang="en-US" sz="2600" b="1" spc="-50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spc="-50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 = parent;</a:t>
            </a:r>
            <a:endParaRPr lang="en-US" sz="2600" b="1" spc="-50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7042" y="4911906"/>
            <a:ext cx="10671369" cy="14126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</a:t>
            </a:r>
            <a:r>
              <a:rPr lang="en-US" sz="26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i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Insert(heapArr, node)</a:t>
            </a:r>
            <a:endParaRPr lang="en-US" sz="2600" b="1" i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heapArr.Append(node);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Heapify-Up(heapArr, lastElement(heapArr));</a:t>
            </a:r>
            <a:endParaRPr lang="en-US" sz="26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33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Build a binary heap from array of elements:</a:t>
            </a:r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 smtClean="0"/>
              <a:t>Extract the max element from the heap: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Binary Heap: </a:t>
            </a:r>
            <a:r>
              <a:rPr lang="en-US" noProof="1" smtClean="0"/>
              <a:t>Build-Max-Heap and Insert</a:t>
            </a:r>
            <a:endParaRPr lang="en-US" noProof="1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55002" y="1779896"/>
            <a:ext cx="10673410" cy="13111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i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Build-Max-Heap(heapArr)</a:t>
            </a:r>
            <a:endParaRPr lang="en-US" b="1" i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i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length(heapArr) / 2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downto 1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Heapify-Down(heapArr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i)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60412" y="3886200"/>
            <a:ext cx="10673410" cy="25299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</a:t>
            </a:r>
            <a:r>
              <a:rPr lang="en-US" b="1" i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Extract-Max(heapArr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max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heapArr[0];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heapArr[0] = delete last element from heapArr;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length(heapArr) &gt; 0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Heapify-Down(0);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max;</a:t>
            </a:r>
          </a:p>
        </p:txBody>
      </p:sp>
    </p:spTree>
    <p:extLst>
      <p:ext uri="{BB962C8B-B14F-4D97-AF65-F5344CB8AC3E}">
        <p14:creationId xmlns:p14="http://schemas.microsoft.com/office/powerpoint/2010/main" val="269934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3" y="5001990"/>
            <a:ext cx="10363200" cy="820600"/>
          </a:xfrm>
        </p:spPr>
        <p:txBody>
          <a:bodyPr/>
          <a:lstStyle/>
          <a:p>
            <a:r>
              <a:rPr lang="en-US" dirty="0" smtClean="0"/>
              <a:t>Implementing Binary Heap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857358"/>
            <a:ext cx="10363200" cy="719034"/>
          </a:xfrm>
        </p:spPr>
        <p:txBody>
          <a:bodyPr/>
          <a:lstStyle/>
          <a:p>
            <a:r>
              <a:rPr lang="en-US" dirty="0" smtClean="0"/>
              <a:t>Lab Exercise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213" y="900190"/>
            <a:ext cx="4724400" cy="3832668"/>
          </a:xfrm>
          <a:prstGeom prst="roundRect">
            <a:avLst>
              <a:gd name="adj" fmla="val 762"/>
            </a:avLst>
          </a:prstGeom>
        </p:spPr>
      </p:pic>
    </p:spTree>
    <p:extLst>
      <p:ext uri="{BB962C8B-B14F-4D97-AF65-F5344CB8AC3E}">
        <p14:creationId xmlns:p14="http://schemas.microsoft.com/office/powerpoint/2010/main" val="4246834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Binomial heap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Fibonacci heap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Pairing heap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Treap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Skew heap</a:t>
            </a:r>
            <a:endParaRPr lang="en-US" dirty="0"/>
          </a:p>
          <a:p>
            <a:r>
              <a:rPr lang="en-US" dirty="0" smtClean="0">
                <a:hlinkClick r:id="rId7"/>
              </a:rPr>
              <a:t>Soft heap</a:t>
            </a:r>
            <a:endParaRPr lang="en-US" dirty="0" smtClean="0"/>
          </a:p>
          <a:p>
            <a:r>
              <a:rPr lang="en-US" dirty="0" smtClean="0"/>
              <a:t>…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Heap Data Structures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012" y="2167091"/>
            <a:ext cx="4864615" cy="3474725"/>
          </a:xfrm>
          <a:prstGeom prst="roundRect">
            <a:avLst>
              <a:gd name="adj" fmla="val 1349"/>
            </a:avLst>
          </a:prstGeom>
        </p:spPr>
      </p:pic>
    </p:spTree>
    <p:extLst>
      <p:ext uri="{BB962C8B-B14F-4D97-AF65-F5344CB8AC3E}">
        <p14:creationId xmlns:p14="http://schemas.microsoft.com/office/powerpoint/2010/main" val="232498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Tries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1" smtClean="0"/>
              <a:t>Trie</a:t>
            </a:r>
            <a:r>
              <a:rPr lang="en-GB" dirty="0" smtClean="0"/>
              <a:t> and Suffix Tree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013" y="1219200"/>
            <a:ext cx="36068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271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noProof="1">
                <a:solidFill>
                  <a:schemeClr val="tx2">
                    <a:lumMod val="75000"/>
                  </a:schemeClr>
                </a:solidFill>
                <a:hlinkClick r:id="rId2"/>
              </a:rPr>
              <a:t>Trie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noProof="1" smtClean="0"/>
              <a:t>(</a:t>
            </a:r>
            <a:r>
              <a:rPr lang="en-US" noProof="1" smtClean="0">
                <a:hlinkClick r:id="rId3"/>
              </a:rPr>
              <a:t>radix tree</a:t>
            </a:r>
            <a:r>
              <a:rPr lang="en-US" noProof="1" smtClean="0"/>
              <a:t> or </a:t>
            </a:r>
            <a:r>
              <a:rPr lang="en-US" noProof="1" smtClean="0">
                <a:hlinkClick r:id="rId4"/>
              </a:rPr>
              <a:t>prefix </a:t>
            </a:r>
            <a:r>
              <a:rPr lang="en-US" noProof="1">
                <a:hlinkClick r:id="rId4"/>
              </a:rPr>
              <a:t>tree</a:t>
            </a:r>
            <a:r>
              <a:rPr lang="en-US" noProof="1" smtClean="0"/>
              <a:t>) is an ordered tree data structure</a:t>
            </a:r>
            <a:endParaRPr lang="en-US" noProof="1"/>
          </a:p>
          <a:p>
            <a:pPr lvl="1">
              <a:lnSpc>
                <a:spcPct val="95000"/>
              </a:lnSpc>
            </a:pPr>
            <a:r>
              <a:rPr lang="en-US" noProof="1"/>
              <a:t>Special tree structure used for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fast multi-pattern matching</a:t>
            </a:r>
          </a:p>
          <a:p>
            <a:pPr lvl="1">
              <a:lnSpc>
                <a:spcPct val="95000"/>
              </a:lnSpc>
            </a:pPr>
            <a:r>
              <a:rPr lang="en-US" noProof="1" smtClean="0"/>
              <a:t>Used to store a dynamic set where the keys are usually strings</a:t>
            </a:r>
            <a:endParaRPr lang="en-US" noProof="1"/>
          </a:p>
          <a:p>
            <a:endParaRPr lang="en-US" dirty="0" smtClean="0"/>
          </a:p>
          <a:p>
            <a:r>
              <a:rPr lang="en-US" dirty="0" smtClean="0"/>
              <a:t>Applications:</a:t>
            </a:r>
          </a:p>
          <a:p>
            <a:pPr lvl="1"/>
            <a:r>
              <a:rPr lang="en-US" dirty="0" smtClean="0"/>
              <a:t>Dictionaries</a:t>
            </a:r>
          </a:p>
          <a:p>
            <a:pPr lvl="1"/>
            <a:r>
              <a:rPr lang="en-US" dirty="0" smtClean="0"/>
              <a:t>Text searching  </a:t>
            </a:r>
          </a:p>
          <a:p>
            <a:pPr lvl="1"/>
            <a:r>
              <a:rPr lang="en-US" dirty="0" smtClean="0"/>
              <a:t>Compression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Trie?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412" y="3200400"/>
            <a:ext cx="5238750" cy="3239993"/>
          </a:xfrm>
          <a:prstGeom prst="roundRect">
            <a:avLst>
              <a:gd name="adj" fmla="val 1082"/>
            </a:avLst>
          </a:prstGeom>
        </p:spPr>
      </p:pic>
    </p:spTree>
    <p:extLst>
      <p:ext uri="{BB962C8B-B14F-4D97-AF65-F5344CB8AC3E}">
        <p14:creationId xmlns:p14="http://schemas.microsoft.com/office/powerpoint/2010/main" val="323505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5000"/>
              </a:lnSpc>
            </a:pPr>
            <a:r>
              <a:rPr lang="en-US" b="1" dirty="0">
                <a:hlinkClick r:id="rId2"/>
              </a:rPr>
              <a:t>Suffix </a:t>
            </a:r>
            <a:r>
              <a:rPr lang="en-US" b="1" dirty="0" smtClean="0">
                <a:hlinkClick r:id="rId2"/>
              </a:rPr>
              <a:t>tree</a:t>
            </a:r>
            <a:r>
              <a:rPr lang="en-US" dirty="0" smtClean="0"/>
              <a:t> (position </a:t>
            </a:r>
            <a:r>
              <a:rPr lang="en-US" dirty="0"/>
              <a:t>tree</a:t>
            </a:r>
            <a:r>
              <a:rPr lang="en-US" dirty="0" smtClean="0"/>
              <a:t>) is a compressed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trie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Represents </a:t>
            </a:r>
            <a:r>
              <a:rPr lang="en-US" dirty="0"/>
              <a:t>the suffixes of given </a:t>
            </a:r>
            <a:r>
              <a:rPr lang="en-US" dirty="0" smtClean="0"/>
              <a:t>string as their keys and positions in the text as their values</a:t>
            </a:r>
            <a:endParaRPr lang="en-US" dirty="0"/>
          </a:p>
          <a:p>
            <a:pPr lvl="1">
              <a:lnSpc>
                <a:spcPct val="95000"/>
              </a:lnSpc>
            </a:pPr>
            <a:r>
              <a:rPr lang="en-US" dirty="0"/>
              <a:t>Used to implement fast search in </a:t>
            </a:r>
            <a:r>
              <a:rPr lang="en-US" dirty="0" smtClean="0"/>
              <a:t>string</a:t>
            </a:r>
          </a:p>
          <a:p>
            <a:pPr>
              <a:lnSpc>
                <a:spcPct val="95000"/>
              </a:lnSpc>
            </a:pPr>
            <a:r>
              <a:rPr lang="en-US" dirty="0" smtClean="0"/>
              <a:t>Applications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String search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Finding substrings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Searching for patterns</a:t>
            </a:r>
            <a:endParaRPr lang="en-US" dirty="0"/>
          </a:p>
          <a:p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Suffix Tree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012" y="2407866"/>
            <a:ext cx="3067050" cy="392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69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3" y="4876800"/>
            <a:ext cx="10363200" cy="820600"/>
          </a:xfrm>
        </p:spPr>
        <p:txBody>
          <a:bodyPr/>
          <a:lstStyle/>
          <a:p>
            <a:r>
              <a:rPr lang="en-US" noProof="1" smtClean="0"/>
              <a:t>Trie</a:t>
            </a:r>
            <a:r>
              <a:rPr lang="en-US" dirty="0" smtClean="0"/>
              <a:t> – Implementation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050" name="Picture 2" descr="http://odhyan.com/blog/wp-content/uploads/2010/11/trie-examp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650" y="838200"/>
            <a:ext cx="3819525" cy="3609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013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926496"/>
            <a:ext cx="10363200" cy="820600"/>
          </a:xfrm>
        </p:spPr>
        <p:txBody>
          <a:bodyPr/>
          <a:lstStyle/>
          <a:p>
            <a:r>
              <a:rPr lang="en-US" dirty="0"/>
              <a:t>Space-Partitioning </a:t>
            </a:r>
            <a:r>
              <a:rPr lang="en-US" dirty="0" smtClean="0"/>
              <a:t>Trees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BSP-Tree, K-d </a:t>
            </a:r>
            <a:r>
              <a:rPr lang="en-GB" dirty="0"/>
              <a:t>Tree, Interval Tree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814" y="1219200"/>
            <a:ext cx="5029198" cy="340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19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Tree data structures used for:</a:t>
            </a:r>
          </a:p>
          <a:p>
            <a:pPr lvl="1"/>
            <a:r>
              <a:rPr lang="en-GB" b="1" dirty="0" smtClean="0">
                <a:solidFill>
                  <a:schemeClr val="tx2">
                    <a:lumMod val="75000"/>
                  </a:schemeClr>
                </a:solidFill>
              </a:rPr>
              <a:t>Space partitioning </a:t>
            </a:r>
            <a:r>
              <a:rPr lang="en-GB" dirty="0" smtClean="0"/>
              <a:t>– process of dividing a space into two or more subsets</a:t>
            </a:r>
          </a:p>
          <a:p>
            <a:pPr lvl="1"/>
            <a:r>
              <a:rPr lang="en-GB" b="1" dirty="0" smtClean="0">
                <a:solidFill>
                  <a:schemeClr val="tx2">
                    <a:lumMod val="75000"/>
                  </a:schemeClr>
                </a:solidFill>
              </a:rPr>
              <a:t>Binary space partitioning </a:t>
            </a:r>
            <a:r>
              <a:rPr lang="en-GB" dirty="0" smtClean="0"/>
              <a:t>– method for recursively subdividing a space into convex sets by hyperplanes</a:t>
            </a:r>
          </a:p>
          <a:p>
            <a:r>
              <a:rPr lang="en-GB" dirty="0" smtClean="0"/>
              <a:t>Applications:</a:t>
            </a:r>
          </a:p>
          <a:p>
            <a:pPr lvl="1"/>
            <a:r>
              <a:rPr lang="en-GB" dirty="0" smtClean="0"/>
              <a:t>Computer graphics </a:t>
            </a:r>
          </a:p>
          <a:p>
            <a:pPr lvl="1"/>
            <a:r>
              <a:rPr lang="en-GB" dirty="0" smtClean="0"/>
              <a:t>Ray tracing</a:t>
            </a:r>
            <a:endParaRPr lang="en-GB" dirty="0"/>
          </a:p>
          <a:p>
            <a:pPr lvl="1"/>
            <a:r>
              <a:rPr lang="en-GB" dirty="0" smtClean="0"/>
              <a:t>Collision detection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Space-Partitioning Tree?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612" y="3733800"/>
            <a:ext cx="3920413" cy="265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45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5000"/>
              </a:lnSpc>
            </a:pP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Rope</a:t>
            </a:r>
            <a:r>
              <a:rPr lang="en-US" noProof="1"/>
              <a:t> == balanced tree for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indexed items </a:t>
            </a:r>
            <a:r>
              <a:rPr lang="en-US" noProof="1"/>
              <a:t>with fast insert / delete</a:t>
            </a:r>
          </a:p>
          <a:p>
            <a:pPr lvl="1">
              <a:lnSpc>
                <a:spcPct val="95000"/>
              </a:lnSpc>
            </a:pPr>
            <a:r>
              <a:rPr lang="en-US" noProof="1"/>
              <a:t>Allows fast string edit </a:t>
            </a:r>
            <a:r>
              <a:rPr lang="en-US" noProof="1" smtClean="0"/>
              <a:t>operations on very long strings</a:t>
            </a:r>
            <a:endParaRPr lang="en-US" noProof="1"/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Rope</a:t>
            </a:r>
            <a:r>
              <a:rPr lang="en-US" dirty="0" smtClean="0"/>
              <a:t> is a binary tree having leaf nodes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Each node holds a short string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Each node has a weight value</a:t>
            </a:r>
            <a:br>
              <a:rPr lang="en-US" dirty="0" smtClean="0"/>
            </a:br>
            <a:r>
              <a:rPr lang="en-US" dirty="0" smtClean="0"/>
              <a:t>equal to length of its string</a:t>
            </a:r>
            <a:endParaRPr lang="en-US" dirty="0"/>
          </a:p>
          <a:p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Rope</a:t>
            </a:r>
            <a:endParaRPr lang="en-GB" dirty="0"/>
          </a:p>
        </p:txBody>
      </p:sp>
      <p:pic>
        <p:nvPicPr>
          <p:cNvPr id="5" name="Picture 6" descr="Search rop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9030" y="3185816"/>
            <a:ext cx="4865169" cy="3214984"/>
          </a:xfrm>
          <a:prstGeom prst="roundRect">
            <a:avLst>
              <a:gd name="adj" fmla="val 114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17445">
            <a:off x="1677350" y="4513322"/>
            <a:ext cx="1740692" cy="202817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9240" y="4790907"/>
            <a:ext cx="1981372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50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72" name="Content Placeholder 71"/>
          <p:cNvSpPr>
            <a:spLocks noGrp="1"/>
          </p:cNvSpPr>
          <p:nvPr>
            <p:ph idx="1"/>
          </p:nvPr>
        </p:nvSpPr>
        <p:spPr>
          <a:xfrm>
            <a:off x="190413" y="914400"/>
            <a:ext cx="11804822" cy="5807079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Quad-Trees</a:t>
            </a:r>
            <a:r>
              <a:rPr lang="en-US" dirty="0" smtClean="0"/>
              <a:t> are 2D space partitioning trees</a:t>
            </a:r>
          </a:p>
          <a:p>
            <a:pPr lvl="1"/>
            <a:r>
              <a:rPr lang="en-US" dirty="0" smtClean="0"/>
              <a:t>Recursively divide space into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quads</a:t>
            </a:r>
            <a:r>
              <a:rPr lang="en-US" dirty="0" smtClean="0"/>
              <a:t> (quadrants)</a:t>
            </a:r>
          </a:p>
          <a:p>
            <a:pPr lvl="1"/>
            <a:r>
              <a:rPr lang="en-US" dirty="0" smtClean="0"/>
              <a:t>Each node has 0 or 4 children</a:t>
            </a:r>
          </a:p>
          <a:p>
            <a:pPr lvl="1"/>
            <a:r>
              <a:rPr lang="en-US" dirty="0" smtClean="0"/>
              <a:t>Offer efficient bounds check for collision detection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Quad Trees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26451" y="3657600"/>
            <a:ext cx="6147979" cy="2907850"/>
            <a:chOff x="5451481" y="1046814"/>
            <a:chExt cx="6147979" cy="2907850"/>
          </a:xfrm>
        </p:grpSpPr>
        <p:sp>
          <p:nvSpPr>
            <p:cNvPr id="5" name="Rectangle 4"/>
            <p:cNvSpPr/>
            <p:nvPr/>
          </p:nvSpPr>
          <p:spPr>
            <a:xfrm flipH="1">
              <a:off x="5451481" y="2197845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6" name="Straight Arrow Connector 5"/>
            <p:cNvCxnSpPr>
              <a:cxnSpLocks noChangeShapeType="1"/>
              <a:endCxn id="5" idx="0"/>
            </p:cNvCxnSpPr>
            <p:nvPr/>
          </p:nvCxnSpPr>
          <p:spPr bwMode="auto">
            <a:xfrm flipH="1">
              <a:off x="5895660" y="1660855"/>
              <a:ext cx="1483116" cy="536990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7" name="Straight Arrow Connector 6"/>
            <p:cNvCxnSpPr>
              <a:cxnSpLocks noChangeShapeType="1"/>
              <a:endCxn id="17" idx="0"/>
            </p:cNvCxnSpPr>
            <p:nvPr/>
          </p:nvCxnSpPr>
          <p:spPr bwMode="auto">
            <a:xfrm>
              <a:off x="7796396" y="1665364"/>
              <a:ext cx="540609" cy="532481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8" name="Straight Arrow Connector 7"/>
            <p:cNvCxnSpPr>
              <a:cxnSpLocks noChangeShapeType="1"/>
              <a:endCxn id="16" idx="0"/>
            </p:cNvCxnSpPr>
            <p:nvPr/>
          </p:nvCxnSpPr>
          <p:spPr bwMode="auto">
            <a:xfrm flipH="1">
              <a:off x="7092850" y="1665364"/>
              <a:ext cx="495700" cy="532753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9" name="Straight Arrow Connector 8"/>
            <p:cNvCxnSpPr>
              <a:cxnSpLocks noChangeShapeType="1"/>
              <a:endCxn id="15" idx="0"/>
            </p:cNvCxnSpPr>
            <p:nvPr/>
          </p:nvCxnSpPr>
          <p:spPr bwMode="auto">
            <a:xfrm>
              <a:off x="8105284" y="1665364"/>
              <a:ext cx="1424355" cy="537262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sp>
          <p:nvSpPr>
            <p:cNvPr id="14" name="Oval 13"/>
            <p:cNvSpPr>
              <a:spLocks noChangeArrowheads="1"/>
            </p:cNvSpPr>
            <p:nvPr/>
          </p:nvSpPr>
          <p:spPr bwMode="auto">
            <a:xfrm>
              <a:off x="5632542" y="2247363"/>
              <a:ext cx="526236" cy="486771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 flipH="1">
              <a:off x="9085460" y="2202626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 flipH="1">
              <a:off x="6648671" y="2198117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 flipH="1">
              <a:off x="7892826" y="2197845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 flipH="1">
              <a:off x="7282933" y="1046814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 flipH="1">
              <a:off x="7434501" y="3352800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 flipH="1">
              <a:off x="10711101" y="3352800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 flipH="1">
              <a:off x="8561942" y="3352800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 flipH="1">
              <a:off x="9644301" y="3352800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3" name="Oval 5"/>
            <p:cNvSpPr>
              <a:spLocks noChangeArrowheads="1"/>
            </p:cNvSpPr>
            <p:nvPr/>
          </p:nvSpPr>
          <p:spPr bwMode="auto">
            <a:xfrm>
              <a:off x="6823514" y="2248478"/>
              <a:ext cx="541771" cy="501141"/>
            </a:xfrm>
            <a:prstGeom prst="ellipse">
              <a:avLst/>
            </a:prstGeom>
            <a:solidFill>
              <a:srgbClr val="00B05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4" name="Oval 5"/>
            <p:cNvSpPr>
              <a:spLocks noChangeArrowheads="1"/>
            </p:cNvSpPr>
            <p:nvPr/>
          </p:nvSpPr>
          <p:spPr bwMode="auto">
            <a:xfrm>
              <a:off x="7458271" y="1099067"/>
              <a:ext cx="537681" cy="497358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Oval 5"/>
            <p:cNvSpPr>
              <a:spLocks noChangeArrowheads="1"/>
            </p:cNvSpPr>
            <p:nvPr/>
          </p:nvSpPr>
          <p:spPr bwMode="auto">
            <a:xfrm>
              <a:off x="10872617" y="3392268"/>
              <a:ext cx="565325" cy="522928"/>
            </a:xfrm>
            <a:prstGeom prst="ellipse">
              <a:avLst/>
            </a:prstGeom>
            <a:solidFill>
              <a:srgbClr val="7030A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Oval 5"/>
            <p:cNvSpPr>
              <a:spLocks noChangeArrowheads="1"/>
            </p:cNvSpPr>
            <p:nvPr/>
          </p:nvSpPr>
          <p:spPr bwMode="auto">
            <a:xfrm>
              <a:off x="9282901" y="2252987"/>
              <a:ext cx="516960" cy="478191"/>
            </a:xfrm>
            <a:prstGeom prst="ellipse">
              <a:avLst/>
            </a:prstGeom>
            <a:solidFill>
              <a:srgbClr val="0070C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7" name="Oval 5"/>
            <p:cNvSpPr>
              <a:spLocks noChangeArrowheads="1"/>
            </p:cNvSpPr>
            <p:nvPr/>
          </p:nvSpPr>
          <p:spPr bwMode="auto">
            <a:xfrm>
              <a:off x="9858052" y="3440585"/>
              <a:ext cx="460855" cy="426293"/>
            </a:xfrm>
            <a:prstGeom prst="triangle">
              <a:avLst/>
            </a:prstGeom>
            <a:solidFill>
              <a:srgbClr val="C0000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Oval 5"/>
            <p:cNvSpPr>
              <a:spLocks noChangeArrowheads="1"/>
            </p:cNvSpPr>
            <p:nvPr/>
          </p:nvSpPr>
          <p:spPr bwMode="auto">
            <a:xfrm>
              <a:off x="8783521" y="3432737"/>
              <a:ext cx="469339" cy="434141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49" name="Straight Arrow Connector 48"/>
            <p:cNvCxnSpPr>
              <a:cxnSpLocks noChangeShapeType="1"/>
              <a:endCxn id="19" idx="0"/>
            </p:cNvCxnSpPr>
            <p:nvPr/>
          </p:nvCxnSpPr>
          <p:spPr bwMode="auto">
            <a:xfrm flipH="1">
              <a:off x="7878680" y="2799981"/>
              <a:ext cx="1310741" cy="552819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50" name="Straight Arrow Connector 49"/>
            <p:cNvCxnSpPr>
              <a:cxnSpLocks noChangeShapeType="1"/>
            </p:cNvCxnSpPr>
            <p:nvPr/>
          </p:nvCxnSpPr>
          <p:spPr bwMode="auto">
            <a:xfrm>
              <a:off x="9607041" y="2804490"/>
              <a:ext cx="540609" cy="532481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51" name="Straight Arrow Connector 50"/>
            <p:cNvCxnSpPr>
              <a:cxnSpLocks noChangeShapeType="1"/>
            </p:cNvCxnSpPr>
            <p:nvPr/>
          </p:nvCxnSpPr>
          <p:spPr bwMode="auto">
            <a:xfrm flipH="1">
              <a:off x="8903495" y="2804490"/>
              <a:ext cx="495700" cy="532753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52" name="Straight Arrow Connector 51"/>
            <p:cNvCxnSpPr>
              <a:cxnSpLocks noChangeShapeType="1"/>
              <a:endCxn id="20" idx="0"/>
            </p:cNvCxnSpPr>
            <p:nvPr/>
          </p:nvCxnSpPr>
          <p:spPr bwMode="auto">
            <a:xfrm>
              <a:off x="9915929" y="2804490"/>
              <a:ext cx="1239351" cy="548310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</p:grpSp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130550"/>
              </p:ext>
            </p:extLst>
          </p:nvPr>
        </p:nvGraphicFramePr>
        <p:xfrm>
          <a:off x="8304212" y="3733800"/>
          <a:ext cx="274320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/>
                <a:gridCol w="685800"/>
                <a:gridCol w="685800"/>
              </a:tblGrid>
              <a:tr h="137160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  <a:tc gridSpan="2"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685800">
                <a:tc rowSpan="2"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</a:tr>
              <a:tr h="68580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</a:tr>
            </a:tbl>
          </a:graphicData>
        </a:graphic>
      </p:graphicFrame>
      <p:sp>
        <p:nvSpPr>
          <p:cNvPr id="65" name="Oval 5"/>
          <p:cNvSpPr>
            <a:spLocks noChangeArrowheads="1"/>
          </p:cNvSpPr>
          <p:nvPr/>
        </p:nvSpPr>
        <p:spPr bwMode="auto">
          <a:xfrm>
            <a:off x="8618732" y="4313242"/>
            <a:ext cx="341180" cy="315593"/>
          </a:xfrm>
          <a:prstGeom prst="ellipse">
            <a:avLst/>
          </a:prstGeom>
          <a:solidFill>
            <a:srgbClr val="00B05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6" name="Oval 65"/>
          <p:cNvSpPr>
            <a:spLocks noChangeArrowheads="1"/>
          </p:cNvSpPr>
          <p:nvPr/>
        </p:nvSpPr>
        <p:spPr bwMode="auto">
          <a:xfrm>
            <a:off x="10042232" y="4271641"/>
            <a:ext cx="341180" cy="315593"/>
          </a:xfrm>
          <a:prstGeom prst="ellipse">
            <a:avLst/>
          </a:prstGeom>
          <a:solidFill>
            <a:srgbClr val="FF000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7" name="Oval 5"/>
          <p:cNvSpPr>
            <a:spLocks noChangeArrowheads="1"/>
          </p:cNvSpPr>
          <p:nvPr/>
        </p:nvSpPr>
        <p:spPr bwMode="auto">
          <a:xfrm>
            <a:off x="9117446" y="4895632"/>
            <a:ext cx="341180" cy="315593"/>
          </a:xfrm>
          <a:prstGeom prst="ellipse">
            <a:avLst/>
          </a:prstGeom>
          <a:solidFill>
            <a:srgbClr val="FFC00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8" name="Oval 5"/>
          <p:cNvSpPr>
            <a:spLocks noChangeArrowheads="1"/>
          </p:cNvSpPr>
          <p:nvPr/>
        </p:nvSpPr>
        <p:spPr bwMode="auto">
          <a:xfrm>
            <a:off x="10256035" y="5425496"/>
            <a:ext cx="341180" cy="315593"/>
          </a:xfrm>
          <a:prstGeom prst="ellipse">
            <a:avLst/>
          </a:prstGeom>
          <a:solidFill>
            <a:srgbClr val="0070C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9" name="Oval 5"/>
          <p:cNvSpPr>
            <a:spLocks noChangeArrowheads="1"/>
          </p:cNvSpPr>
          <p:nvPr/>
        </p:nvSpPr>
        <p:spPr bwMode="auto">
          <a:xfrm>
            <a:off x="10513269" y="5979367"/>
            <a:ext cx="341180" cy="315593"/>
          </a:xfrm>
          <a:prstGeom prst="ellipse">
            <a:avLst/>
          </a:prstGeom>
          <a:solidFill>
            <a:srgbClr val="7030A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0" name="Oval 5"/>
          <p:cNvSpPr>
            <a:spLocks noChangeArrowheads="1"/>
          </p:cNvSpPr>
          <p:nvPr/>
        </p:nvSpPr>
        <p:spPr bwMode="auto">
          <a:xfrm>
            <a:off x="9864099" y="5932807"/>
            <a:ext cx="341180" cy="315593"/>
          </a:xfrm>
          <a:prstGeom prst="triangle">
            <a:avLst/>
          </a:prstGeom>
          <a:solidFill>
            <a:srgbClr val="C0000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1" name="Oval 5"/>
          <p:cNvSpPr>
            <a:spLocks noChangeArrowheads="1"/>
          </p:cNvSpPr>
          <p:nvPr/>
        </p:nvSpPr>
        <p:spPr bwMode="auto">
          <a:xfrm>
            <a:off x="9864099" y="5236909"/>
            <a:ext cx="341180" cy="315593"/>
          </a:xfrm>
          <a:prstGeom prst="rect">
            <a:avLst/>
          </a:prstGeom>
          <a:solidFill>
            <a:schemeClr val="bg2">
              <a:alpha val="50000"/>
            </a:scheme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192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3" y="5001990"/>
            <a:ext cx="10363200" cy="820600"/>
          </a:xfrm>
        </p:spPr>
        <p:txBody>
          <a:bodyPr/>
          <a:lstStyle/>
          <a:p>
            <a:r>
              <a:rPr lang="en-US" dirty="0" smtClean="0"/>
              <a:t>Implementing </a:t>
            </a:r>
            <a:r>
              <a:rPr lang="en-US" dirty="0" smtClean="0"/>
              <a:t>Quad Tree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857358"/>
            <a:ext cx="10363200" cy="719034"/>
          </a:xfrm>
        </p:spPr>
        <p:txBody>
          <a:bodyPr/>
          <a:lstStyle/>
          <a:p>
            <a:r>
              <a:rPr lang="en-US" dirty="0" smtClean="0"/>
              <a:t>Lab Exercise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5901658"/>
              </p:ext>
            </p:extLst>
          </p:nvPr>
        </p:nvGraphicFramePr>
        <p:xfrm>
          <a:off x="7770812" y="1725174"/>
          <a:ext cx="274320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/>
                <a:gridCol w="685800"/>
                <a:gridCol w="685800"/>
              </a:tblGrid>
              <a:tr h="137160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  <a:tc gridSpan="2"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685800">
                <a:tc rowSpan="2"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</a:tr>
              <a:tr h="68580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5720" marR="45720" marT="22860" marB="22860"/>
                </a:tc>
              </a:tr>
            </a:tbl>
          </a:graphicData>
        </a:graphic>
      </p:graphicFrame>
      <p:sp>
        <p:nvSpPr>
          <p:cNvPr id="8" name="Oval 5"/>
          <p:cNvSpPr>
            <a:spLocks noChangeArrowheads="1"/>
          </p:cNvSpPr>
          <p:nvPr/>
        </p:nvSpPr>
        <p:spPr bwMode="auto">
          <a:xfrm>
            <a:off x="8085332" y="2304616"/>
            <a:ext cx="341180" cy="315593"/>
          </a:xfrm>
          <a:prstGeom prst="ellipse">
            <a:avLst/>
          </a:prstGeom>
          <a:solidFill>
            <a:srgbClr val="00B05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9508832" y="2263015"/>
            <a:ext cx="341180" cy="315593"/>
          </a:xfrm>
          <a:prstGeom prst="ellipse">
            <a:avLst/>
          </a:prstGeom>
          <a:solidFill>
            <a:srgbClr val="FF000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Oval 5"/>
          <p:cNvSpPr>
            <a:spLocks noChangeArrowheads="1"/>
          </p:cNvSpPr>
          <p:nvPr/>
        </p:nvSpPr>
        <p:spPr bwMode="auto">
          <a:xfrm>
            <a:off x="8584046" y="2887006"/>
            <a:ext cx="341180" cy="315593"/>
          </a:xfrm>
          <a:prstGeom prst="ellipse">
            <a:avLst/>
          </a:prstGeom>
          <a:solidFill>
            <a:srgbClr val="FFC00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Oval 5"/>
          <p:cNvSpPr>
            <a:spLocks noChangeArrowheads="1"/>
          </p:cNvSpPr>
          <p:nvPr/>
        </p:nvSpPr>
        <p:spPr bwMode="auto">
          <a:xfrm>
            <a:off x="9722635" y="3416870"/>
            <a:ext cx="341180" cy="315593"/>
          </a:xfrm>
          <a:prstGeom prst="ellipse">
            <a:avLst/>
          </a:prstGeom>
          <a:solidFill>
            <a:srgbClr val="0070C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Oval 5"/>
          <p:cNvSpPr>
            <a:spLocks noChangeArrowheads="1"/>
          </p:cNvSpPr>
          <p:nvPr/>
        </p:nvSpPr>
        <p:spPr bwMode="auto">
          <a:xfrm>
            <a:off x="9979869" y="3970741"/>
            <a:ext cx="341180" cy="315593"/>
          </a:xfrm>
          <a:prstGeom prst="ellipse">
            <a:avLst/>
          </a:prstGeom>
          <a:solidFill>
            <a:srgbClr val="7030A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Oval 5"/>
          <p:cNvSpPr>
            <a:spLocks noChangeArrowheads="1"/>
          </p:cNvSpPr>
          <p:nvPr/>
        </p:nvSpPr>
        <p:spPr bwMode="auto">
          <a:xfrm>
            <a:off x="9330699" y="3924181"/>
            <a:ext cx="341180" cy="315593"/>
          </a:xfrm>
          <a:prstGeom prst="triangle">
            <a:avLst/>
          </a:prstGeom>
          <a:solidFill>
            <a:srgbClr val="C00000">
              <a:alpha val="50000"/>
            </a:srgb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Oval 5"/>
          <p:cNvSpPr>
            <a:spLocks noChangeArrowheads="1"/>
          </p:cNvSpPr>
          <p:nvPr/>
        </p:nvSpPr>
        <p:spPr bwMode="auto">
          <a:xfrm>
            <a:off x="9330699" y="3228283"/>
            <a:ext cx="341180" cy="315593"/>
          </a:xfrm>
          <a:prstGeom prst="rect">
            <a:avLst/>
          </a:prstGeom>
          <a:solidFill>
            <a:schemeClr val="bg2">
              <a:alpha val="50000"/>
            </a:schemeClr>
          </a:solidFill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400" b="1" dirty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812760" y="1688645"/>
            <a:ext cx="6147979" cy="2907850"/>
            <a:chOff x="5451481" y="1046814"/>
            <a:chExt cx="6147979" cy="2907850"/>
          </a:xfrm>
        </p:grpSpPr>
        <p:sp>
          <p:nvSpPr>
            <p:cNvPr id="16" name="Rectangle 15"/>
            <p:cNvSpPr/>
            <p:nvPr/>
          </p:nvSpPr>
          <p:spPr>
            <a:xfrm flipH="1">
              <a:off x="5451481" y="2197845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17" name="Straight Arrow Connector 16"/>
            <p:cNvCxnSpPr>
              <a:cxnSpLocks noChangeShapeType="1"/>
              <a:endCxn id="16" idx="0"/>
            </p:cNvCxnSpPr>
            <p:nvPr/>
          </p:nvCxnSpPr>
          <p:spPr bwMode="auto">
            <a:xfrm flipH="1">
              <a:off x="5895660" y="1660855"/>
              <a:ext cx="1483116" cy="536990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18" name="Straight Arrow Connector 17"/>
            <p:cNvCxnSpPr>
              <a:cxnSpLocks noChangeShapeType="1"/>
              <a:endCxn id="24" idx="0"/>
            </p:cNvCxnSpPr>
            <p:nvPr/>
          </p:nvCxnSpPr>
          <p:spPr bwMode="auto">
            <a:xfrm>
              <a:off x="7796396" y="1665364"/>
              <a:ext cx="540609" cy="532481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19" name="Straight Arrow Connector 18"/>
            <p:cNvCxnSpPr>
              <a:cxnSpLocks noChangeShapeType="1"/>
              <a:endCxn id="23" idx="0"/>
            </p:cNvCxnSpPr>
            <p:nvPr/>
          </p:nvCxnSpPr>
          <p:spPr bwMode="auto">
            <a:xfrm flipH="1">
              <a:off x="7092850" y="1665364"/>
              <a:ext cx="495700" cy="532753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0" name="Straight Arrow Connector 19"/>
            <p:cNvCxnSpPr>
              <a:cxnSpLocks noChangeShapeType="1"/>
              <a:endCxn id="22" idx="0"/>
            </p:cNvCxnSpPr>
            <p:nvPr/>
          </p:nvCxnSpPr>
          <p:spPr bwMode="auto">
            <a:xfrm>
              <a:off x="8105284" y="1665364"/>
              <a:ext cx="1424355" cy="537262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5632542" y="2247363"/>
              <a:ext cx="526236" cy="486771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 flipH="1">
              <a:off x="9085460" y="2202626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6648671" y="2198117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 flipH="1">
              <a:off x="7892826" y="2197845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 flipH="1">
              <a:off x="7282933" y="1046814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 flipH="1">
              <a:off x="7434501" y="3352800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 flipH="1">
              <a:off x="10711101" y="3352800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 flipH="1">
              <a:off x="8561942" y="3352800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 flipH="1">
              <a:off x="9644301" y="3352800"/>
              <a:ext cx="888359" cy="601864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Oval 5"/>
            <p:cNvSpPr>
              <a:spLocks noChangeArrowheads="1"/>
            </p:cNvSpPr>
            <p:nvPr/>
          </p:nvSpPr>
          <p:spPr bwMode="auto">
            <a:xfrm>
              <a:off x="6823514" y="2248478"/>
              <a:ext cx="541771" cy="501141"/>
            </a:xfrm>
            <a:prstGeom prst="ellipse">
              <a:avLst/>
            </a:prstGeom>
            <a:solidFill>
              <a:srgbClr val="00B05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1" name="Oval 5"/>
            <p:cNvSpPr>
              <a:spLocks noChangeArrowheads="1"/>
            </p:cNvSpPr>
            <p:nvPr/>
          </p:nvSpPr>
          <p:spPr bwMode="auto">
            <a:xfrm>
              <a:off x="7458271" y="1099067"/>
              <a:ext cx="537681" cy="497358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2" name="Oval 5"/>
            <p:cNvSpPr>
              <a:spLocks noChangeArrowheads="1"/>
            </p:cNvSpPr>
            <p:nvPr/>
          </p:nvSpPr>
          <p:spPr bwMode="auto">
            <a:xfrm>
              <a:off x="10872617" y="3392268"/>
              <a:ext cx="565325" cy="522928"/>
            </a:xfrm>
            <a:prstGeom prst="ellipse">
              <a:avLst/>
            </a:prstGeom>
            <a:solidFill>
              <a:srgbClr val="7030A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3" name="Oval 5"/>
            <p:cNvSpPr>
              <a:spLocks noChangeArrowheads="1"/>
            </p:cNvSpPr>
            <p:nvPr/>
          </p:nvSpPr>
          <p:spPr bwMode="auto">
            <a:xfrm>
              <a:off x="9282901" y="2252987"/>
              <a:ext cx="516960" cy="478191"/>
            </a:xfrm>
            <a:prstGeom prst="ellipse">
              <a:avLst/>
            </a:prstGeom>
            <a:solidFill>
              <a:srgbClr val="0070C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4" name="Oval 5"/>
            <p:cNvSpPr>
              <a:spLocks noChangeArrowheads="1"/>
            </p:cNvSpPr>
            <p:nvPr/>
          </p:nvSpPr>
          <p:spPr bwMode="auto">
            <a:xfrm>
              <a:off x="9858052" y="3440585"/>
              <a:ext cx="460855" cy="426293"/>
            </a:xfrm>
            <a:prstGeom prst="triangle">
              <a:avLst/>
            </a:prstGeom>
            <a:solidFill>
              <a:srgbClr val="C0000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5" name="Oval 5"/>
            <p:cNvSpPr>
              <a:spLocks noChangeArrowheads="1"/>
            </p:cNvSpPr>
            <p:nvPr/>
          </p:nvSpPr>
          <p:spPr bwMode="auto">
            <a:xfrm>
              <a:off x="8783521" y="3432737"/>
              <a:ext cx="469339" cy="434141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2400" b="1" dirty="0"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36" name="Straight Arrow Connector 35"/>
            <p:cNvCxnSpPr>
              <a:cxnSpLocks noChangeShapeType="1"/>
              <a:endCxn id="26" idx="0"/>
            </p:cNvCxnSpPr>
            <p:nvPr/>
          </p:nvCxnSpPr>
          <p:spPr bwMode="auto">
            <a:xfrm flipH="1">
              <a:off x="7878680" y="2799981"/>
              <a:ext cx="1310741" cy="552819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37" name="Straight Arrow Connector 36"/>
            <p:cNvCxnSpPr>
              <a:cxnSpLocks noChangeShapeType="1"/>
            </p:cNvCxnSpPr>
            <p:nvPr/>
          </p:nvCxnSpPr>
          <p:spPr bwMode="auto">
            <a:xfrm>
              <a:off x="9607041" y="2804490"/>
              <a:ext cx="540609" cy="532481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38" name="Straight Arrow Connector 37"/>
            <p:cNvCxnSpPr>
              <a:cxnSpLocks noChangeShapeType="1"/>
            </p:cNvCxnSpPr>
            <p:nvPr/>
          </p:nvCxnSpPr>
          <p:spPr bwMode="auto">
            <a:xfrm flipH="1">
              <a:off x="8903495" y="2804490"/>
              <a:ext cx="495700" cy="532753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39" name="Straight Arrow Connector 38"/>
            <p:cNvCxnSpPr>
              <a:cxnSpLocks noChangeShapeType="1"/>
              <a:endCxn id="27" idx="0"/>
            </p:cNvCxnSpPr>
            <p:nvPr/>
          </p:nvCxnSpPr>
          <p:spPr bwMode="auto">
            <a:xfrm>
              <a:off x="9915929" y="2804490"/>
              <a:ext cx="1239351" cy="548310"/>
            </a:xfrm>
            <a:prstGeom prst="straightConnector1">
              <a:avLst/>
            </a:prstGeom>
            <a:noFill/>
            <a:ln w="38100" algn="ctr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31442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BSP tree is a </a:t>
            </a:r>
            <a:r>
              <a:rPr lang="en-US" dirty="0" smtClean="0"/>
              <a:t>hierarchical </a:t>
            </a:r>
            <a:r>
              <a:rPr lang="en-US" dirty="0"/>
              <a:t>subdivisions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dirty="0"/>
              <a:t> dimensional space into convex </a:t>
            </a:r>
            <a:r>
              <a:rPr lang="en-US" dirty="0" smtClean="0"/>
              <a:t>subspaces</a:t>
            </a:r>
          </a:p>
          <a:p>
            <a:pPr lvl="1"/>
            <a:r>
              <a:rPr lang="en-US" dirty="0"/>
              <a:t>Each node has a 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front</a:t>
            </a:r>
            <a:r>
              <a:rPr lang="en-US" dirty="0"/>
              <a:t> and 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back</a:t>
            </a:r>
            <a:r>
              <a:rPr lang="en-US" dirty="0"/>
              <a:t> </a:t>
            </a:r>
            <a:r>
              <a:rPr lang="en-US" dirty="0" smtClean="0"/>
              <a:t>leaf</a:t>
            </a:r>
          </a:p>
          <a:p>
            <a:r>
              <a:rPr lang="en-US" dirty="0"/>
              <a:t>Starting off with the root node, all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subsequent </a:t>
            </a:r>
            <a:r>
              <a:rPr lang="en-US" dirty="0"/>
              <a:t>insertions are partitioned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by </a:t>
            </a:r>
            <a:r>
              <a:rPr lang="en-US" dirty="0"/>
              <a:t>the hyperplane of the current </a:t>
            </a:r>
            <a:r>
              <a:rPr lang="en-US" dirty="0" smtClean="0"/>
              <a:t>node</a:t>
            </a:r>
          </a:p>
          <a:p>
            <a:pPr lvl="1"/>
            <a:r>
              <a:rPr lang="en-US" dirty="0"/>
              <a:t>In </a:t>
            </a:r>
            <a:r>
              <a:rPr lang="en-US" dirty="0" smtClean="0"/>
              <a:t>2D space</a:t>
            </a:r>
            <a:r>
              <a:rPr lang="en-US" dirty="0"/>
              <a:t>, a hyperplane is a 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line</a:t>
            </a:r>
          </a:p>
          <a:p>
            <a:pPr lvl="1"/>
            <a:r>
              <a:rPr lang="en-US" dirty="0"/>
              <a:t>In </a:t>
            </a:r>
            <a:r>
              <a:rPr lang="en-US" dirty="0" smtClean="0"/>
              <a:t>3D space</a:t>
            </a:r>
            <a:r>
              <a:rPr lang="en-US" dirty="0"/>
              <a:t>, a hyperplane is a 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plane</a:t>
            </a:r>
          </a:p>
          <a:p>
            <a:r>
              <a:rPr lang="en-US" dirty="0" smtClean="0"/>
              <a:t>Useful </a:t>
            </a:r>
            <a:r>
              <a:rPr lang="en-US" dirty="0"/>
              <a:t>for real time interaction with displays of static </a:t>
            </a:r>
            <a:r>
              <a:rPr lang="en-US" dirty="0" smtClean="0"/>
              <a:t>images</a:t>
            </a:r>
          </a:p>
          <a:p>
            <a:r>
              <a:rPr lang="en-US" dirty="0"/>
              <a:t>BSP trees can be traversed very </a:t>
            </a:r>
            <a:r>
              <a:rPr lang="en-US" dirty="0" smtClean="0"/>
              <a:t>quickly (linear time) for its purposes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BSP-Tree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1981200"/>
            <a:ext cx="4724400" cy="2959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7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-d tree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is </a:t>
            </a:r>
            <a:r>
              <a:rPr lang="en-US" dirty="0" smtClean="0"/>
              <a:t>a space-partitioning data structure for organizing points</a:t>
            </a:r>
            <a:r>
              <a:rPr lang="en-US" dirty="0"/>
              <a:t> in a 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en-US" dirty="0" smtClean="0"/>
              <a:t>-dimensional space</a:t>
            </a:r>
            <a:endParaRPr lang="bg-BG" dirty="0" smtClean="0"/>
          </a:p>
          <a:p>
            <a:pPr lvl="1"/>
            <a:r>
              <a:rPr lang="bg-BG" dirty="0"/>
              <a:t>Е</a:t>
            </a:r>
            <a:r>
              <a:rPr lang="en-US" dirty="0" smtClean="0"/>
              <a:t>very </a:t>
            </a:r>
            <a:r>
              <a:rPr lang="en-US" dirty="0"/>
              <a:t>node is a 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en-US" dirty="0"/>
              <a:t>-dimensional </a:t>
            </a:r>
            <a:r>
              <a:rPr lang="en-US" dirty="0" smtClean="0"/>
              <a:t>point</a:t>
            </a:r>
            <a:endParaRPr lang="bg-BG" dirty="0" smtClean="0"/>
          </a:p>
          <a:p>
            <a:pPr lvl="1"/>
            <a:r>
              <a:rPr lang="bg-BG" dirty="0" smtClean="0"/>
              <a:t>Е</a:t>
            </a:r>
            <a:r>
              <a:rPr lang="en-US" dirty="0" smtClean="0"/>
              <a:t>very </a:t>
            </a:r>
            <a:r>
              <a:rPr lang="en-US" dirty="0"/>
              <a:t>non-leaf </a:t>
            </a:r>
            <a:r>
              <a:rPr lang="en-US" dirty="0" smtClean="0"/>
              <a:t>can </a:t>
            </a:r>
            <a:r>
              <a:rPr lang="en-US" dirty="0"/>
              <a:t>be </a:t>
            </a:r>
            <a:r>
              <a:rPr lang="en-US" dirty="0" smtClean="0"/>
              <a:t>thought of as implicitly </a:t>
            </a:r>
            <a:r>
              <a:rPr lang="en-US" dirty="0"/>
              <a:t>generating a </a:t>
            </a:r>
            <a:r>
              <a:rPr lang="en-US" dirty="0" smtClean="0"/>
              <a:t>splitting hyperplane</a:t>
            </a:r>
            <a:r>
              <a:rPr lang="en-US" dirty="0"/>
              <a:t> </a:t>
            </a:r>
            <a:endParaRPr lang="bg-BG" dirty="0" smtClean="0"/>
          </a:p>
          <a:p>
            <a:pPr lvl="2"/>
            <a:r>
              <a:rPr lang="en-US" dirty="0" smtClean="0"/>
              <a:t>Hyperplane divides </a:t>
            </a:r>
            <a:r>
              <a:rPr lang="en-US" dirty="0"/>
              <a:t>the space into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two </a:t>
            </a:r>
            <a:r>
              <a:rPr lang="en-US" dirty="0"/>
              <a:t>parts, known </a:t>
            </a:r>
            <a:r>
              <a:rPr lang="en-US" dirty="0" smtClean="0"/>
              <a:t>as half-spaces</a:t>
            </a:r>
          </a:p>
          <a:p>
            <a:pPr lvl="2"/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K-d Tree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045" y="3841572"/>
            <a:ext cx="4118967" cy="25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6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Interval tree</a:t>
            </a:r>
          </a:p>
          <a:p>
            <a:pPr lvl="1"/>
            <a:r>
              <a:rPr lang="en-US" dirty="0" smtClean="0"/>
              <a:t>Balanced tree </a:t>
            </a:r>
            <a:r>
              <a:rPr lang="en-US" dirty="0"/>
              <a:t>data structure to hold </a:t>
            </a:r>
            <a:r>
              <a:rPr lang="en-US" dirty="0" smtClean="0"/>
              <a:t>intervals</a:t>
            </a:r>
          </a:p>
          <a:p>
            <a:r>
              <a:rPr lang="en-US" dirty="0" smtClean="0"/>
              <a:t>Allows to </a:t>
            </a:r>
            <a:r>
              <a:rPr lang="en-US" dirty="0"/>
              <a:t>efficiently find all intervals </a:t>
            </a:r>
            <a:r>
              <a:rPr lang="en-US" dirty="0" smtClean="0"/>
              <a:t>that</a:t>
            </a:r>
          </a:p>
          <a:p>
            <a:pPr lvl="1"/>
            <a:r>
              <a:rPr lang="en-US" dirty="0" smtClean="0"/>
              <a:t>Overlap </a:t>
            </a:r>
            <a:r>
              <a:rPr lang="en-US" dirty="0"/>
              <a:t>with any given interval or </a:t>
            </a:r>
            <a:r>
              <a:rPr lang="en-US" dirty="0" smtClean="0"/>
              <a:t>point</a:t>
            </a:r>
            <a:endParaRPr lang="en-US" dirty="0"/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en.wikipedia.org/wiki/Interval_tree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Interval Tree</a:t>
            </a:r>
            <a:endParaRPr lang="en-US" dirty="0"/>
          </a:p>
        </p:txBody>
      </p:sp>
      <p:pic>
        <p:nvPicPr>
          <p:cNvPr id="3076" name="Picture 4" descr="https://upload.wikimedia.org/wikipedia/en/b/b0/Example_of_augmented_tree_with_low_value_as_the_key_and_maximum_high_as_extra_annotati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6313" y="2819400"/>
            <a:ext cx="2869659" cy="3429000"/>
          </a:xfrm>
          <a:prstGeom prst="roundRect">
            <a:avLst>
              <a:gd name="adj" fmla="val 188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272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 marL="442913" indent="-442913">
              <a:buFontTx/>
              <a:buAutoNum type="arabicPeriod"/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Balanced binary search trees </a:t>
            </a:r>
            <a:r>
              <a:rPr lang="en-US" sz="3200" dirty="0" smtClean="0"/>
              <a:t>provide fast</a:t>
            </a:r>
            <a:br>
              <a:rPr lang="en-US" sz="3200" dirty="0" smtClean="0"/>
            </a:br>
            <a:r>
              <a:rPr lang="en-US" sz="3200" dirty="0" smtClean="0"/>
              <a:t>add / search / remove operations – O(log(n))</a:t>
            </a:r>
            <a:endParaRPr lang="en-US" sz="3200" dirty="0"/>
          </a:p>
          <a:p>
            <a:pPr marL="622300" lvl="1" indent="-319088"/>
            <a:r>
              <a:rPr lang="en-US" sz="3000" dirty="0"/>
              <a:t>AA-Tree, AVL-Tree, Binary Tree, Rope</a:t>
            </a:r>
          </a:p>
          <a:p>
            <a:pPr marL="442913" indent="-442913">
              <a:buFontTx/>
              <a:buAutoNum type="arabicPeriod"/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B-Trees</a:t>
            </a:r>
            <a:r>
              <a:rPr lang="en-US" sz="3200" dirty="0" smtClean="0"/>
              <a:t> are ordered trees that</a:t>
            </a:r>
            <a:br>
              <a:rPr lang="en-US" sz="3200" dirty="0" smtClean="0"/>
            </a:br>
            <a:r>
              <a:rPr lang="en-US" sz="3200" dirty="0" smtClean="0"/>
              <a:t>hold multiple keys in a single node</a:t>
            </a:r>
            <a:endParaRPr lang="en-US" sz="3200" dirty="0"/>
          </a:p>
          <a:p>
            <a:pPr marL="442913" indent="-442913">
              <a:buFontTx/>
              <a:buAutoNum type="arabicPeriod"/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Heaps </a:t>
            </a:r>
            <a:r>
              <a:rPr lang="en-US" sz="3200" dirty="0" smtClean="0"/>
              <a:t>provide fast add / find-min / remove-min operations</a:t>
            </a:r>
            <a:endParaRPr lang="en-US" sz="3200" dirty="0"/>
          </a:p>
          <a:p>
            <a:pPr marL="442913" indent="-442913">
              <a:buFontTx/>
              <a:buAutoNum type="arabicPeriod"/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Tries </a:t>
            </a:r>
            <a:r>
              <a:rPr lang="en-US" sz="3200" dirty="0" smtClean="0"/>
              <a:t>and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suffix trees </a:t>
            </a:r>
            <a:r>
              <a:rPr lang="en-US" sz="3200" dirty="0" smtClean="0"/>
              <a:t>provide fast string pattern matching</a:t>
            </a:r>
            <a:endParaRPr lang="en-US" sz="3200" dirty="0"/>
          </a:p>
          <a:p>
            <a:pPr marL="442913" indent="-442913">
              <a:buFontTx/>
              <a:buAutoNum type="arabicPeriod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Space-partitioning trees </a:t>
            </a:r>
            <a:r>
              <a:rPr lang="en-US" sz="3200" dirty="0" smtClean="0"/>
              <a:t>partition the space into hyperplanes</a:t>
            </a:r>
            <a:endParaRPr lang="en-US" sz="3200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622300" lvl="1" indent="-319088"/>
            <a:r>
              <a:rPr lang="en-US" sz="3000" dirty="0" smtClean="0"/>
              <a:t>BPS-tree, K-d tree, interval tree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1446417"/>
            <a:ext cx="3186000" cy="236358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Advanced Tree </a:t>
            </a:r>
            <a:r>
              <a:rPr lang="en-US" dirty="0" smtClean="0"/>
              <a:t>Structures </a:t>
            </a:r>
            <a:r>
              <a:rPr lang="en-US" smtClean="0"/>
              <a:t>– Part </a:t>
            </a:r>
            <a:r>
              <a:rPr lang="en-US" dirty="0" smtClean="0"/>
              <a:t>II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15"/>
              </a:rPr>
              <a:t>https://softuni.bg/trainings/1308/data-structures-february-2016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96551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labs,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Data Structures and Algorithms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19690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Ropes are efficient for very large strings</a:t>
            </a:r>
          </a:p>
          <a:p>
            <a:pPr lvl="1"/>
            <a:r>
              <a:rPr lang="en-US" dirty="0" smtClean="0"/>
              <a:t>E.g. length &gt; 10 000 000</a:t>
            </a:r>
          </a:p>
          <a:p>
            <a:r>
              <a:rPr lang="en-US" dirty="0" smtClean="0"/>
              <a:t>For small strings ropes are slower!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List&lt;T&gt;</a:t>
            </a:r>
            <a:r>
              <a:rPr lang="en-US" dirty="0" smtClean="0"/>
              <a:t> and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StringBuilder</a:t>
            </a:r>
            <a:r>
              <a:rPr lang="en-US" dirty="0" smtClean="0"/>
              <a:t> performs better for 100 000 chars</a:t>
            </a:r>
          </a:p>
          <a:p>
            <a:r>
              <a:rPr lang="en-US" dirty="0" smtClean="0"/>
              <a:t>Ropes provide:</a:t>
            </a:r>
          </a:p>
          <a:p>
            <a:pPr lvl="1"/>
            <a:r>
              <a:rPr lang="en-US" dirty="0"/>
              <a:t>Faster insert / delete operations at random position – O(log(n))</a:t>
            </a:r>
          </a:p>
          <a:p>
            <a:pPr lvl="1"/>
            <a:r>
              <a:rPr lang="en-US" dirty="0" smtClean="0"/>
              <a:t>Slower access by index position </a:t>
            </a:r>
            <a:r>
              <a:rPr lang="en-US" dirty="0"/>
              <a:t>– O(log(n</a:t>
            </a:r>
            <a:r>
              <a:rPr lang="en-US" dirty="0" smtClean="0"/>
              <a:t>))</a:t>
            </a:r>
          </a:p>
          <a:p>
            <a:pPr lvl="2"/>
            <a:r>
              <a:rPr lang="en-US" dirty="0" smtClean="0"/>
              <a:t>Arrays provide O(1) access by index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Ropes in Practice: When to Use Rope?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32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3" y="4876800"/>
            <a:ext cx="10363200" cy="820600"/>
          </a:xfrm>
        </p:spPr>
        <p:txBody>
          <a:bodyPr/>
          <a:lstStyle/>
          <a:p>
            <a:r>
              <a:rPr lang="en-US" dirty="0" smtClean="0"/>
              <a:t>Rope (</a:t>
            </a:r>
            <a:r>
              <a:rPr lang="en-US" noProof="1" smtClean="0"/>
              <a:t>Wintellect</a:t>
            </a:r>
            <a:r>
              <a:rPr lang="en-US" dirty="0" smtClean="0"/>
              <a:t> </a:t>
            </a:r>
            <a:r>
              <a:rPr lang="en-US" noProof="1" smtClean="0"/>
              <a:t>BigList&lt;T&gt;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612" y="1146542"/>
            <a:ext cx="3962400" cy="34981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212" y="838200"/>
            <a:ext cx="3002284" cy="349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14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724400"/>
            <a:ext cx="10363200" cy="820600"/>
          </a:xfrm>
        </p:spPr>
        <p:txBody>
          <a:bodyPr/>
          <a:lstStyle/>
          <a:p>
            <a:r>
              <a:rPr lang="en-GB" dirty="0" smtClean="0"/>
              <a:t>B-Trees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813" y="5602568"/>
            <a:ext cx="10363200" cy="719034"/>
          </a:xfrm>
        </p:spPr>
        <p:txBody>
          <a:bodyPr/>
          <a:lstStyle/>
          <a:p>
            <a:r>
              <a:rPr lang="en-GB" dirty="0" smtClean="0"/>
              <a:t>B-Tree, B+ Tree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212" y="1676400"/>
            <a:ext cx="9320148" cy="2590798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 rot="8780139">
            <a:off x="2980568" y="2680410"/>
            <a:ext cx="1900500" cy="381000"/>
          </a:xfrm>
          <a:prstGeom prst="rightArrow">
            <a:avLst>
              <a:gd name="adj1" fmla="val 20732"/>
              <a:gd name="adj2" fmla="val 563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8" name="Right Arrow 7"/>
          <p:cNvSpPr/>
          <p:nvPr/>
        </p:nvSpPr>
        <p:spPr>
          <a:xfrm rot="1886286">
            <a:off x="5966249" y="2683595"/>
            <a:ext cx="2018645" cy="381000"/>
          </a:xfrm>
          <a:prstGeom prst="rightArrow">
            <a:avLst>
              <a:gd name="adj1" fmla="val 20732"/>
              <a:gd name="adj2" fmla="val 563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9" name="Right Arrow 8"/>
          <p:cNvSpPr/>
          <p:nvPr/>
        </p:nvSpPr>
        <p:spPr>
          <a:xfrm rot="5400000">
            <a:off x="4877004" y="2718935"/>
            <a:ext cx="1111150" cy="381000"/>
          </a:xfrm>
          <a:prstGeom prst="rightArrow">
            <a:avLst>
              <a:gd name="adj1" fmla="val 20732"/>
              <a:gd name="adj2" fmla="val 563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68399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hlinkClick r:id="rId2"/>
              </a:rPr>
              <a:t>B-trees</a:t>
            </a:r>
            <a:r>
              <a:rPr lang="en-US" dirty="0" smtClean="0"/>
              <a:t> are generalization of the concept of ordered binary search trees – see the </a:t>
            </a:r>
            <a:r>
              <a:rPr lang="en-US" dirty="0" smtClean="0">
                <a:hlinkClick r:id="rId3"/>
              </a:rPr>
              <a:t>visualization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B-tree of order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</a:t>
            </a:r>
            <a:r>
              <a:rPr lang="en-US" dirty="0" smtClean="0"/>
              <a:t> has between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2*b</a:t>
            </a:r>
            <a:r>
              <a:rPr lang="en-US" dirty="0" smtClean="0"/>
              <a:t> keys in a node and between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b+1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2*b+1</a:t>
            </a:r>
            <a:r>
              <a:rPr lang="en-US" dirty="0" smtClean="0"/>
              <a:t> child nodes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keys in each node are ordered increasingly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All keys in a child node have values between their left and right parent keys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If the B-tree is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balanced</a:t>
            </a:r>
            <a:r>
              <a:rPr lang="en-US" dirty="0" smtClean="0"/>
              <a:t>, its search / insert / add operations take about log(n) steps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B-trees can be efficiently stored on the hard disk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B-Trees?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48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14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B-Tree of order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</a:t>
            </a:r>
            <a:r>
              <a:rPr lang="en-US" sz="3200" dirty="0" smtClean="0">
                <a:cs typeface="Consolas" pitchFamily="49" charset="0"/>
              </a:rPr>
              <a:t> (</a:t>
            </a:r>
            <a:r>
              <a:rPr lang="en-US" sz="3200" dirty="0" smtClean="0"/>
              <a:t>also known as </a:t>
            </a:r>
            <a:r>
              <a:rPr lang="en-US" sz="3200" dirty="0" smtClean="0">
                <a:latin typeface="Consolas" pitchFamily="49" charset="0"/>
                <a:cs typeface="Consolas" pitchFamily="49" charset="0"/>
              </a:rPr>
              <a:t>2</a:t>
            </a:r>
            <a:r>
              <a:rPr lang="en-US" sz="3200" dirty="0" smtClean="0"/>
              <a:t>-</a:t>
            </a:r>
            <a:r>
              <a:rPr lang="en-US" sz="3200" dirty="0" smtClean="0">
                <a:latin typeface="Consolas" pitchFamily="49" charset="0"/>
                <a:cs typeface="Consolas" pitchFamily="49" charset="0"/>
              </a:rPr>
              <a:t>3</a:t>
            </a:r>
            <a:r>
              <a:rPr lang="en-US" sz="3200" dirty="0" smtClean="0"/>
              <a:t>-</a:t>
            </a:r>
            <a:r>
              <a:rPr lang="en-US" sz="3200" dirty="0" smtClean="0">
                <a:latin typeface="Consolas" pitchFamily="49" charset="0"/>
                <a:cs typeface="Consolas" pitchFamily="49" charset="0"/>
              </a:rPr>
              <a:t>4</a:t>
            </a:r>
            <a:r>
              <a:rPr lang="en-US" sz="3200" dirty="0" smtClean="0"/>
              <a:t>-tree):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B-Tree – Example</a:t>
            </a:r>
            <a:endParaRPr lang="en-US" dirty="0"/>
          </a:p>
        </p:txBody>
      </p:sp>
      <p:grpSp>
        <p:nvGrpSpPr>
          <p:cNvPr id="269" name="Group 268"/>
          <p:cNvGrpSpPr/>
          <p:nvPr/>
        </p:nvGrpSpPr>
        <p:grpSpPr>
          <a:xfrm>
            <a:off x="665876" y="2057400"/>
            <a:ext cx="10914936" cy="4267200"/>
            <a:chOff x="535014" y="2057400"/>
            <a:chExt cx="8351811" cy="3810000"/>
          </a:xfrm>
        </p:grpSpPr>
        <p:grpSp>
          <p:nvGrpSpPr>
            <p:cNvPr id="181" name="Group 180"/>
            <p:cNvGrpSpPr/>
            <p:nvPr/>
          </p:nvGrpSpPr>
          <p:grpSpPr>
            <a:xfrm>
              <a:off x="3771900" y="2057400"/>
              <a:ext cx="1143000" cy="609600"/>
              <a:chOff x="3886200" y="1981200"/>
              <a:chExt cx="1143000" cy="609600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3886201" y="1981200"/>
                <a:ext cx="1142999" cy="381000"/>
                <a:chOff x="4115391" y="1981200"/>
                <a:chExt cx="1091609" cy="381000"/>
              </a:xfrm>
            </p:grpSpPr>
            <p:sp>
              <p:nvSpPr>
                <p:cNvPr id="34" name="Rectangle 33"/>
                <p:cNvSpPr/>
                <p:nvPr/>
              </p:nvSpPr>
              <p:spPr>
                <a:xfrm>
                  <a:off x="4115391" y="1981200"/>
                  <a:ext cx="532809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17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150" name="Rectangle 149"/>
                <p:cNvSpPr/>
                <p:nvPr/>
              </p:nvSpPr>
              <p:spPr>
                <a:xfrm>
                  <a:off x="4648200" y="1981200"/>
                  <a:ext cx="558800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21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  <p:sp>
            <p:nvSpPr>
              <p:cNvPr id="169" name="Rectangle 168"/>
              <p:cNvSpPr/>
              <p:nvPr/>
            </p:nvSpPr>
            <p:spPr>
              <a:xfrm>
                <a:off x="3886200" y="2362200"/>
                <a:ext cx="381000" cy="22860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70" name="Rectangle 169"/>
              <p:cNvSpPr/>
              <p:nvPr/>
            </p:nvSpPr>
            <p:spPr>
              <a:xfrm>
                <a:off x="4267200" y="2362200"/>
                <a:ext cx="381000" cy="22860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71" name="Rectangle 170"/>
              <p:cNvSpPr/>
              <p:nvPr/>
            </p:nvSpPr>
            <p:spPr>
              <a:xfrm>
                <a:off x="4648200" y="2362200"/>
                <a:ext cx="381000" cy="22860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cxnSp>
          <p:nvCxnSpPr>
            <p:cNvPr id="91" name="Straight Arrow Connector 90"/>
            <p:cNvCxnSpPr/>
            <p:nvPr/>
          </p:nvCxnSpPr>
          <p:spPr>
            <a:xfrm rot="10800000" flipV="1">
              <a:off x="2762252" y="2543175"/>
              <a:ext cx="1200148" cy="1019174"/>
            </a:xfrm>
            <a:prstGeom prst="straightConnector1">
              <a:avLst/>
            </a:prstGeom>
            <a:ln w="38100" cap="rnd">
              <a:solidFill>
                <a:schemeClr val="accent5">
                  <a:lumMod val="20000"/>
                  <a:lumOff val="80000"/>
                </a:schemeClr>
              </a:solidFill>
              <a:headEnd type="oval" w="sm" len="sm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>
              <a:off x="4724400" y="2552700"/>
              <a:ext cx="1152525" cy="1009650"/>
            </a:xfrm>
            <a:prstGeom prst="straightConnector1">
              <a:avLst/>
            </a:prstGeom>
            <a:ln w="38100" cap="rnd">
              <a:solidFill>
                <a:schemeClr val="accent5">
                  <a:lumMod val="20000"/>
                  <a:lumOff val="80000"/>
                </a:schemeClr>
              </a:solidFill>
              <a:headEnd type="oval" w="sm" len="sm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 rot="5400000">
              <a:off x="3831705" y="3054876"/>
              <a:ext cx="1000123" cy="14831"/>
            </a:xfrm>
            <a:prstGeom prst="straightConnector1">
              <a:avLst/>
            </a:prstGeom>
            <a:ln w="38100" cap="rnd">
              <a:solidFill>
                <a:schemeClr val="accent5">
                  <a:lumMod val="20000"/>
                  <a:lumOff val="80000"/>
                </a:schemeClr>
              </a:solidFill>
              <a:headEnd type="oval" w="sm" len="sm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0" name="Group 179"/>
            <p:cNvGrpSpPr/>
            <p:nvPr/>
          </p:nvGrpSpPr>
          <p:grpSpPr>
            <a:xfrm>
              <a:off x="2257425" y="3581400"/>
              <a:ext cx="990600" cy="609600"/>
              <a:chOff x="2286000" y="3352800"/>
              <a:chExt cx="914400" cy="609600"/>
            </a:xfrm>
          </p:grpSpPr>
          <p:grpSp>
            <p:nvGrpSpPr>
              <p:cNvPr id="81" name="Group 80"/>
              <p:cNvGrpSpPr/>
              <p:nvPr/>
            </p:nvGrpSpPr>
            <p:grpSpPr>
              <a:xfrm>
                <a:off x="2286000" y="3352800"/>
                <a:ext cx="914400" cy="381000"/>
                <a:chOff x="2113504" y="2743200"/>
                <a:chExt cx="914400" cy="381000"/>
              </a:xfrm>
            </p:grpSpPr>
            <p:sp>
              <p:nvSpPr>
                <p:cNvPr id="59" name="Rectangle 58"/>
                <p:cNvSpPr/>
                <p:nvPr/>
              </p:nvSpPr>
              <p:spPr>
                <a:xfrm>
                  <a:off x="2113504" y="2743200"/>
                  <a:ext cx="457200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7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60" name="Rectangle 59"/>
                <p:cNvSpPr/>
                <p:nvPr/>
              </p:nvSpPr>
              <p:spPr>
                <a:xfrm>
                  <a:off x="2570704" y="2743200"/>
                  <a:ext cx="457200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11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  <p:sp>
            <p:nvSpPr>
              <p:cNvPr id="177" name="Rectangle 176"/>
              <p:cNvSpPr/>
              <p:nvPr/>
            </p:nvSpPr>
            <p:spPr>
              <a:xfrm>
                <a:off x="2286000" y="3733800"/>
                <a:ext cx="304800" cy="22860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2590800" y="3733800"/>
                <a:ext cx="304800" cy="22860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79" name="Rectangle 178"/>
              <p:cNvSpPr/>
              <p:nvPr/>
            </p:nvSpPr>
            <p:spPr>
              <a:xfrm>
                <a:off x="2895600" y="3733800"/>
                <a:ext cx="304800" cy="22860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cxnSp>
          <p:nvCxnSpPr>
            <p:cNvPr id="102" name="Straight Arrow Connector 101"/>
            <p:cNvCxnSpPr/>
            <p:nvPr/>
          </p:nvCxnSpPr>
          <p:spPr>
            <a:xfrm rot="10800000" flipV="1">
              <a:off x="990600" y="4076698"/>
              <a:ext cx="1428754" cy="1162051"/>
            </a:xfrm>
            <a:prstGeom prst="straightConnector1">
              <a:avLst/>
            </a:prstGeom>
            <a:ln w="38100" cap="rnd">
              <a:solidFill>
                <a:schemeClr val="accent5">
                  <a:lumMod val="20000"/>
                  <a:lumOff val="80000"/>
                </a:schemeClr>
              </a:solidFill>
              <a:headEnd type="oval" w="sm" len="sm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 rot="5400000">
              <a:off x="1981202" y="4457700"/>
              <a:ext cx="1162051" cy="400054"/>
            </a:xfrm>
            <a:prstGeom prst="straightConnector1">
              <a:avLst/>
            </a:prstGeom>
            <a:ln w="38100" cap="rnd">
              <a:solidFill>
                <a:schemeClr val="accent5">
                  <a:lumMod val="20000"/>
                  <a:lumOff val="80000"/>
                </a:schemeClr>
              </a:solidFill>
              <a:headEnd type="oval" w="sm" len="sm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rot="16200000" flipH="1">
              <a:off x="2690814" y="4452938"/>
              <a:ext cx="1171573" cy="400049"/>
            </a:xfrm>
            <a:prstGeom prst="straightConnector1">
              <a:avLst/>
            </a:prstGeom>
            <a:ln w="38100" cap="rnd">
              <a:solidFill>
                <a:schemeClr val="accent5">
                  <a:lumMod val="20000"/>
                  <a:lumOff val="80000"/>
                </a:schemeClr>
              </a:solidFill>
              <a:headEnd type="oval" w="sm" len="sm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5" name="Group 184"/>
            <p:cNvGrpSpPr/>
            <p:nvPr/>
          </p:nvGrpSpPr>
          <p:grpSpPr>
            <a:xfrm>
              <a:off x="3838575" y="3581400"/>
              <a:ext cx="990600" cy="609600"/>
              <a:chOff x="2286000" y="3352800"/>
              <a:chExt cx="914400" cy="609600"/>
            </a:xfrm>
          </p:grpSpPr>
          <p:grpSp>
            <p:nvGrpSpPr>
              <p:cNvPr id="186" name="Group 80"/>
              <p:cNvGrpSpPr/>
              <p:nvPr/>
            </p:nvGrpSpPr>
            <p:grpSpPr>
              <a:xfrm>
                <a:off x="2286000" y="3352800"/>
                <a:ext cx="914400" cy="381000"/>
                <a:chOff x="2113504" y="2743200"/>
                <a:chExt cx="914400" cy="381000"/>
              </a:xfrm>
            </p:grpSpPr>
            <p:sp>
              <p:nvSpPr>
                <p:cNvPr id="190" name="Rectangle 189"/>
                <p:cNvSpPr/>
                <p:nvPr/>
              </p:nvSpPr>
              <p:spPr>
                <a:xfrm>
                  <a:off x="2113504" y="2743200"/>
                  <a:ext cx="457200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18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191" name="Rectangle 190"/>
                <p:cNvSpPr/>
                <p:nvPr/>
              </p:nvSpPr>
              <p:spPr>
                <a:xfrm>
                  <a:off x="2570704" y="2743200"/>
                  <a:ext cx="457200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20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  <p:sp>
            <p:nvSpPr>
              <p:cNvPr id="187" name="Rectangle 186"/>
              <p:cNvSpPr/>
              <p:nvPr/>
            </p:nvSpPr>
            <p:spPr>
              <a:xfrm>
                <a:off x="2286000" y="3733800"/>
                <a:ext cx="304800" cy="22860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88" name="Rectangle 187"/>
              <p:cNvSpPr/>
              <p:nvPr/>
            </p:nvSpPr>
            <p:spPr>
              <a:xfrm>
                <a:off x="2590800" y="3733800"/>
                <a:ext cx="304800" cy="22860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89" name="Rectangle 188"/>
              <p:cNvSpPr/>
              <p:nvPr/>
            </p:nvSpPr>
            <p:spPr>
              <a:xfrm>
                <a:off x="2895600" y="3733800"/>
                <a:ext cx="304800" cy="22860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grpSp>
          <p:nvGrpSpPr>
            <p:cNvPr id="265" name="Group 264"/>
            <p:cNvGrpSpPr/>
            <p:nvPr/>
          </p:nvGrpSpPr>
          <p:grpSpPr>
            <a:xfrm>
              <a:off x="5381625" y="3581400"/>
              <a:ext cx="993775" cy="609600"/>
              <a:chOff x="5391150" y="3505200"/>
              <a:chExt cx="993775" cy="609600"/>
            </a:xfrm>
          </p:grpSpPr>
          <p:grpSp>
            <p:nvGrpSpPr>
              <p:cNvPr id="82" name="Group 81"/>
              <p:cNvGrpSpPr/>
              <p:nvPr/>
            </p:nvGrpSpPr>
            <p:grpSpPr>
              <a:xfrm>
                <a:off x="5391150" y="3505200"/>
                <a:ext cx="990600" cy="381000"/>
                <a:chOff x="6085952" y="2743200"/>
                <a:chExt cx="1066800" cy="381000"/>
              </a:xfrm>
            </p:grpSpPr>
            <p:sp>
              <p:nvSpPr>
                <p:cNvPr id="61" name="Rectangle 60"/>
                <p:cNvSpPr/>
                <p:nvPr/>
              </p:nvSpPr>
              <p:spPr>
                <a:xfrm>
                  <a:off x="6085952" y="2743200"/>
                  <a:ext cx="533400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26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>
                  <a:off x="6619352" y="2743200"/>
                  <a:ext cx="533400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31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  <p:grpSp>
            <p:nvGrpSpPr>
              <p:cNvPr id="264" name="Group 263"/>
              <p:cNvGrpSpPr/>
              <p:nvPr/>
            </p:nvGrpSpPr>
            <p:grpSpPr>
              <a:xfrm>
                <a:off x="5394325" y="3886200"/>
                <a:ext cx="990600" cy="228600"/>
                <a:chOff x="5394325" y="3886200"/>
                <a:chExt cx="990600" cy="228600"/>
              </a:xfrm>
            </p:grpSpPr>
            <p:sp>
              <p:nvSpPr>
                <p:cNvPr id="193" name="Rectangle 192"/>
                <p:cNvSpPr/>
                <p:nvPr/>
              </p:nvSpPr>
              <p:spPr>
                <a:xfrm>
                  <a:off x="5394325" y="38862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194" name="Rectangle 193"/>
                <p:cNvSpPr/>
                <p:nvPr/>
              </p:nvSpPr>
              <p:spPr>
                <a:xfrm>
                  <a:off x="5724525" y="38862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195" name="Rectangle 194"/>
                <p:cNvSpPr/>
                <p:nvPr/>
              </p:nvSpPr>
              <p:spPr>
                <a:xfrm>
                  <a:off x="6054725" y="38862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</p:grpSp>
        <p:cxnSp>
          <p:nvCxnSpPr>
            <p:cNvPr id="126" name="Straight Arrow Connector 125"/>
            <p:cNvCxnSpPr/>
            <p:nvPr/>
          </p:nvCxnSpPr>
          <p:spPr>
            <a:xfrm rot="5400000">
              <a:off x="4733928" y="4419600"/>
              <a:ext cx="1162050" cy="476256"/>
            </a:xfrm>
            <a:prstGeom prst="straightConnector1">
              <a:avLst/>
            </a:prstGeom>
            <a:ln w="38100" cap="rnd">
              <a:solidFill>
                <a:schemeClr val="accent5">
                  <a:lumMod val="20000"/>
                  <a:lumOff val="80000"/>
                </a:schemeClr>
              </a:solidFill>
              <a:headEnd type="oval" w="sm" len="sm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Arrow Connector 129"/>
            <p:cNvCxnSpPr/>
            <p:nvPr/>
          </p:nvCxnSpPr>
          <p:spPr>
            <a:xfrm rot="16200000" flipH="1">
              <a:off x="5776912" y="4186236"/>
              <a:ext cx="1162053" cy="942979"/>
            </a:xfrm>
            <a:prstGeom prst="straightConnector1">
              <a:avLst/>
            </a:prstGeom>
            <a:ln w="38100" cap="rnd">
              <a:solidFill>
                <a:schemeClr val="accent5">
                  <a:lumMod val="20000"/>
                  <a:lumOff val="80000"/>
                </a:schemeClr>
              </a:solidFill>
              <a:headEnd type="oval" w="sm" len="sm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/>
            <p:cNvCxnSpPr/>
            <p:nvPr/>
          </p:nvCxnSpPr>
          <p:spPr>
            <a:xfrm>
              <a:off x="6210300" y="4076700"/>
              <a:ext cx="2143125" cy="1162050"/>
            </a:xfrm>
            <a:prstGeom prst="straightConnector1">
              <a:avLst/>
            </a:prstGeom>
            <a:ln w="38100" cap="rnd">
              <a:solidFill>
                <a:schemeClr val="accent5">
                  <a:lumMod val="20000"/>
                  <a:lumOff val="80000"/>
                </a:schemeClr>
              </a:solidFill>
              <a:headEnd type="oval" w="sm" len="sm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8" name="Group 257"/>
            <p:cNvGrpSpPr/>
            <p:nvPr/>
          </p:nvGrpSpPr>
          <p:grpSpPr>
            <a:xfrm>
              <a:off x="535014" y="5257800"/>
              <a:ext cx="1189013" cy="609600"/>
              <a:chOff x="544539" y="5181600"/>
              <a:chExt cx="1189013" cy="6096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544539" y="5181600"/>
                <a:ext cx="1189013" cy="381000"/>
                <a:chOff x="1234103" y="4114800"/>
                <a:chExt cx="975697" cy="381000"/>
              </a:xfrm>
            </p:grpSpPr>
            <p:sp>
              <p:nvSpPr>
                <p:cNvPr id="64" name="Rectangle 63"/>
                <p:cNvSpPr/>
                <p:nvPr/>
              </p:nvSpPr>
              <p:spPr>
                <a:xfrm>
                  <a:off x="1234103" y="4114800"/>
                  <a:ext cx="365134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4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1599238" y="4114800"/>
                  <a:ext cx="320422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5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1919660" y="4114800"/>
                  <a:ext cx="290140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6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  <p:grpSp>
            <p:nvGrpSpPr>
              <p:cNvPr id="215" name="Group 214"/>
              <p:cNvGrpSpPr/>
              <p:nvPr/>
            </p:nvGrpSpPr>
            <p:grpSpPr>
              <a:xfrm>
                <a:off x="544539" y="5562600"/>
                <a:ext cx="1189011" cy="228600"/>
                <a:chOff x="533400" y="5105400"/>
                <a:chExt cx="1066800" cy="228600"/>
              </a:xfrm>
            </p:grpSpPr>
            <p:sp>
              <p:nvSpPr>
                <p:cNvPr id="211" name="Rectangle 210"/>
                <p:cNvSpPr/>
                <p:nvPr/>
              </p:nvSpPr>
              <p:spPr>
                <a:xfrm>
                  <a:off x="533400" y="5105400"/>
                  <a:ext cx="263525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12" name="Rectangle 211"/>
                <p:cNvSpPr/>
                <p:nvPr/>
              </p:nvSpPr>
              <p:spPr>
                <a:xfrm>
                  <a:off x="803275" y="5105400"/>
                  <a:ext cx="263525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13" name="Rectangle 212"/>
                <p:cNvSpPr/>
                <p:nvPr/>
              </p:nvSpPr>
              <p:spPr>
                <a:xfrm>
                  <a:off x="1066800" y="5105400"/>
                  <a:ext cx="263525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14" name="Rectangle 213"/>
                <p:cNvSpPr/>
                <p:nvPr/>
              </p:nvSpPr>
              <p:spPr>
                <a:xfrm>
                  <a:off x="1336675" y="5105400"/>
                  <a:ext cx="263525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</p:grpSp>
        <p:grpSp>
          <p:nvGrpSpPr>
            <p:cNvPr id="259" name="Group 258"/>
            <p:cNvGrpSpPr/>
            <p:nvPr/>
          </p:nvGrpSpPr>
          <p:grpSpPr>
            <a:xfrm>
              <a:off x="1952625" y="5257800"/>
              <a:ext cx="800100" cy="609600"/>
              <a:chOff x="1962150" y="5181600"/>
              <a:chExt cx="800100" cy="609600"/>
            </a:xfrm>
          </p:grpSpPr>
          <p:grpSp>
            <p:nvGrpSpPr>
              <p:cNvPr id="78" name="Group 77"/>
              <p:cNvGrpSpPr/>
              <p:nvPr/>
            </p:nvGrpSpPr>
            <p:grpSpPr>
              <a:xfrm>
                <a:off x="1962150" y="5181600"/>
                <a:ext cx="800100" cy="381000"/>
                <a:chOff x="2260687" y="4800600"/>
                <a:chExt cx="1076848" cy="381000"/>
              </a:xfrm>
            </p:grpSpPr>
            <p:sp>
              <p:nvSpPr>
                <p:cNvPr id="67" name="Rectangle 66"/>
                <p:cNvSpPr/>
                <p:nvPr/>
              </p:nvSpPr>
              <p:spPr>
                <a:xfrm>
                  <a:off x="2260687" y="4800600"/>
                  <a:ext cx="538424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8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>
                  <a:off x="2799111" y="4800600"/>
                  <a:ext cx="538424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9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  <p:grpSp>
            <p:nvGrpSpPr>
              <p:cNvPr id="219" name="Group 218"/>
              <p:cNvGrpSpPr/>
              <p:nvPr/>
            </p:nvGrpSpPr>
            <p:grpSpPr>
              <a:xfrm>
                <a:off x="1962150" y="5562600"/>
                <a:ext cx="800100" cy="228600"/>
                <a:chOff x="1943100" y="5105400"/>
                <a:chExt cx="990600" cy="228600"/>
              </a:xfrm>
            </p:grpSpPr>
            <p:sp>
              <p:nvSpPr>
                <p:cNvPr id="216" name="Rectangle 215"/>
                <p:cNvSpPr/>
                <p:nvPr/>
              </p:nvSpPr>
              <p:spPr>
                <a:xfrm>
                  <a:off x="19431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17" name="Rectangle 216"/>
                <p:cNvSpPr/>
                <p:nvPr/>
              </p:nvSpPr>
              <p:spPr>
                <a:xfrm>
                  <a:off x="22733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18" name="Rectangle 217"/>
                <p:cNvSpPr/>
                <p:nvPr/>
              </p:nvSpPr>
              <p:spPr>
                <a:xfrm>
                  <a:off x="26035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</p:grpSp>
        <p:grpSp>
          <p:nvGrpSpPr>
            <p:cNvPr id="260" name="Group 259"/>
            <p:cNvGrpSpPr/>
            <p:nvPr/>
          </p:nvGrpSpPr>
          <p:grpSpPr>
            <a:xfrm>
              <a:off x="2981325" y="5257800"/>
              <a:ext cx="990600" cy="609600"/>
              <a:chOff x="2990850" y="5181600"/>
              <a:chExt cx="990600" cy="609600"/>
            </a:xfrm>
          </p:grpSpPr>
          <p:grpSp>
            <p:nvGrpSpPr>
              <p:cNvPr id="79" name="Group 78"/>
              <p:cNvGrpSpPr/>
              <p:nvPr/>
            </p:nvGrpSpPr>
            <p:grpSpPr>
              <a:xfrm>
                <a:off x="2990850" y="5181600"/>
                <a:ext cx="990600" cy="381000"/>
                <a:chOff x="3058046" y="4114800"/>
                <a:chExt cx="1066801" cy="381000"/>
              </a:xfrm>
            </p:grpSpPr>
            <p:sp>
              <p:nvSpPr>
                <p:cNvPr id="69" name="Rectangle 68"/>
                <p:cNvSpPr/>
                <p:nvPr/>
              </p:nvSpPr>
              <p:spPr>
                <a:xfrm>
                  <a:off x="3058046" y="4114800"/>
                  <a:ext cx="533401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12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>
                  <a:off x="3581400" y="4114800"/>
                  <a:ext cx="543447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16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  <p:grpSp>
            <p:nvGrpSpPr>
              <p:cNvPr id="257" name="Group 256"/>
              <p:cNvGrpSpPr/>
              <p:nvPr/>
            </p:nvGrpSpPr>
            <p:grpSpPr>
              <a:xfrm>
                <a:off x="2990850" y="5562600"/>
                <a:ext cx="990600" cy="228600"/>
                <a:chOff x="2990850" y="5562600"/>
                <a:chExt cx="990600" cy="228600"/>
              </a:xfrm>
            </p:grpSpPr>
            <p:sp>
              <p:nvSpPr>
                <p:cNvPr id="220" name="Rectangle 219"/>
                <p:cNvSpPr/>
                <p:nvPr/>
              </p:nvSpPr>
              <p:spPr>
                <a:xfrm>
                  <a:off x="2990850" y="55626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21" name="Rectangle 220"/>
                <p:cNvSpPr/>
                <p:nvPr/>
              </p:nvSpPr>
              <p:spPr>
                <a:xfrm>
                  <a:off x="3321050" y="55626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22" name="Rectangle 221"/>
                <p:cNvSpPr/>
                <p:nvPr/>
              </p:nvSpPr>
              <p:spPr>
                <a:xfrm>
                  <a:off x="3651250" y="55626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</p:grpSp>
        <p:grpSp>
          <p:nvGrpSpPr>
            <p:cNvPr id="261" name="Group 260"/>
            <p:cNvGrpSpPr/>
            <p:nvPr/>
          </p:nvGrpSpPr>
          <p:grpSpPr>
            <a:xfrm>
              <a:off x="4314825" y="5257800"/>
              <a:ext cx="1524000" cy="609600"/>
              <a:chOff x="4324350" y="5181600"/>
              <a:chExt cx="1524000" cy="609600"/>
            </a:xfrm>
          </p:grpSpPr>
          <p:grpSp>
            <p:nvGrpSpPr>
              <p:cNvPr id="80" name="Group 79"/>
              <p:cNvGrpSpPr/>
              <p:nvPr/>
            </p:nvGrpSpPr>
            <p:grpSpPr>
              <a:xfrm>
                <a:off x="4324350" y="5181600"/>
                <a:ext cx="1524000" cy="381000"/>
                <a:chOff x="5486400" y="4114800"/>
                <a:chExt cx="1610248" cy="381000"/>
              </a:xfrm>
            </p:grpSpPr>
            <p:sp>
              <p:nvSpPr>
                <p:cNvPr id="71" name="Rectangle 70"/>
                <p:cNvSpPr/>
                <p:nvPr/>
              </p:nvSpPr>
              <p:spPr>
                <a:xfrm>
                  <a:off x="5486400" y="4114800"/>
                  <a:ext cx="543448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22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72" name="Rectangle 71"/>
                <p:cNvSpPr/>
                <p:nvPr/>
              </p:nvSpPr>
              <p:spPr>
                <a:xfrm>
                  <a:off x="6019800" y="4114800"/>
                  <a:ext cx="543448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23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73" name="Rectangle 72"/>
                <p:cNvSpPr/>
                <p:nvPr/>
              </p:nvSpPr>
              <p:spPr>
                <a:xfrm>
                  <a:off x="6553200" y="4114800"/>
                  <a:ext cx="543448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25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  <p:grpSp>
            <p:nvGrpSpPr>
              <p:cNvPr id="230" name="Group 229"/>
              <p:cNvGrpSpPr/>
              <p:nvPr/>
            </p:nvGrpSpPr>
            <p:grpSpPr>
              <a:xfrm>
                <a:off x="4324350" y="5562600"/>
                <a:ext cx="1524000" cy="228600"/>
                <a:chOff x="4343400" y="5105400"/>
                <a:chExt cx="1320800" cy="228600"/>
              </a:xfrm>
            </p:grpSpPr>
            <p:sp>
              <p:nvSpPr>
                <p:cNvPr id="226" name="Rectangle 225"/>
                <p:cNvSpPr/>
                <p:nvPr/>
              </p:nvSpPr>
              <p:spPr>
                <a:xfrm>
                  <a:off x="43434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27" name="Rectangle 226"/>
                <p:cNvSpPr/>
                <p:nvPr/>
              </p:nvSpPr>
              <p:spPr>
                <a:xfrm>
                  <a:off x="46736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28" name="Rectangle 227"/>
                <p:cNvSpPr/>
                <p:nvPr/>
              </p:nvSpPr>
              <p:spPr>
                <a:xfrm>
                  <a:off x="50038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29" name="Rectangle 228"/>
                <p:cNvSpPr/>
                <p:nvPr/>
              </p:nvSpPr>
              <p:spPr>
                <a:xfrm>
                  <a:off x="53340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</p:grpSp>
        <p:grpSp>
          <p:nvGrpSpPr>
            <p:cNvPr id="262" name="Group 261"/>
            <p:cNvGrpSpPr/>
            <p:nvPr/>
          </p:nvGrpSpPr>
          <p:grpSpPr>
            <a:xfrm>
              <a:off x="6067425" y="5257800"/>
              <a:ext cx="1524000" cy="609600"/>
              <a:chOff x="6076950" y="5181600"/>
              <a:chExt cx="1524000" cy="609600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076950" y="5181600"/>
                <a:ext cx="1524000" cy="381000"/>
                <a:chOff x="5486400" y="4114800"/>
                <a:chExt cx="1610248" cy="381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5486400" y="4114800"/>
                  <a:ext cx="543448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27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6019800" y="4114800"/>
                  <a:ext cx="543448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29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6553200" y="4114800"/>
                  <a:ext cx="543448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30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  <p:grpSp>
            <p:nvGrpSpPr>
              <p:cNvPr id="231" name="Group 230"/>
              <p:cNvGrpSpPr/>
              <p:nvPr/>
            </p:nvGrpSpPr>
            <p:grpSpPr>
              <a:xfrm>
                <a:off x="6076950" y="5562600"/>
                <a:ext cx="1524000" cy="228600"/>
                <a:chOff x="4343400" y="5105400"/>
                <a:chExt cx="1320800" cy="228600"/>
              </a:xfrm>
            </p:grpSpPr>
            <p:sp>
              <p:nvSpPr>
                <p:cNvPr id="232" name="Rectangle 231"/>
                <p:cNvSpPr/>
                <p:nvPr/>
              </p:nvSpPr>
              <p:spPr>
                <a:xfrm>
                  <a:off x="43434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33" name="Rectangle 232"/>
                <p:cNvSpPr/>
                <p:nvPr/>
              </p:nvSpPr>
              <p:spPr>
                <a:xfrm>
                  <a:off x="46736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34" name="Rectangle 233"/>
                <p:cNvSpPr/>
                <p:nvPr/>
              </p:nvSpPr>
              <p:spPr>
                <a:xfrm>
                  <a:off x="50038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35" name="Rectangle 234"/>
                <p:cNvSpPr/>
                <p:nvPr/>
              </p:nvSpPr>
              <p:spPr>
                <a:xfrm>
                  <a:off x="53340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</p:grpSp>
        <p:grpSp>
          <p:nvGrpSpPr>
            <p:cNvPr id="263" name="Group 262"/>
            <p:cNvGrpSpPr/>
            <p:nvPr/>
          </p:nvGrpSpPr>
          <p:grpSpPr>
            <a:xfrm>
              <a:off x="7820025" y="5257800"/>
              <a:ext cx="1066800" cy="609600"/>
              <a:chOff x="7829550" y="5181600"/>
              <a:chExt cx="1066800" cy="609600"/>
            </a:xfrm>
          </p:grpSpPr>
          <p:grpSp>
            <p:nvGrpSpPr>
              <p:cNvPr id="87" name="Group 86"/>
              <p:cNvGrpSpPr/>
              <p:nvPr/>
            </p:nvGrpSpPr>
            <p:grpSpPr>
              <a:xfrm>
                <a:off x="7829550" y="5181600"/>
                <a:ext cx="1066800" cy="381000"/>
                <a:chOff x="6085952" y="2743200"/>
                <a:chExt cx="1066800" cy="381000"/>
              </a:xfrm>
            </p:grpSpPr>
            <p:sp>
              <p:nvSpPr>
                <p:cNvPr id="88" name="Rectangle 87"/>
                <p:cNvSpPr/>
                <p:nvPr/>
              </p:nvSpPr>
              <p:spPr>
                <a:xfrm>
                  <a:off x="6085952" y="2743200"/>
                  <a:ext cx="533400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32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89" name="Rectangle 88"/>
                <p:cNvSpPr/>
                <p:nvPr/>
              </p:nvSpPr>
              <p:spPr>
                <a:xfrm>
                  <a:off x="6619352" y="2743200"/>
                  <a:ext cx="533400" cy="3810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200" b="1" dirty="0" smtClean="0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onsolas" pitchFamily="49" charset="0"/>
                      <a:cs typeface="Consolas" pitchFamily="49" charset="0"/>
                    </a:rPr>
                    <a:t>35</a:t>
                  </a:r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  <p:grpSp>
            <p:nvGrpSpPr>
              <p:cNvPr id="239" name="Group 238"/>
              <p:cNvGrpSpPr/>
              <p:nvPr/>
            </p:nvGrpSpPr>
            <p:grpSpPr>
              <a:xfrm>
                <a:off x="7829550" y="5562600"/>
                <a:ext cx="1066800" cy="228600"/>
                <a:chOff x="7848600" y="5105400"/>
                <a:chExt cx="990600" cy="228600"/>
              </a:xfrm>
            </p:grpSpPr>
            <p:sp>
              <p:nvSpPr>
                <p:cNvPr id="236" name="Rectangle 235"/>
                <p:cNvSpPr/>
                <p:nvPr/>
              </p:nvSpPr>
              <p:spPr>
                <a:xfrm>
                  <a:off x="78486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37" name="Rectangle 236"/>
                <p:cNvSpPr/>
                <p:nvPr/>
              </p:nvSpPr>
              <p:spPr>
                <a:xfrm>
                  <a:off x="81788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  <p:sp>
              <p:nvSpPr>
                <p:cNvPr id="238" name="Rectangle 237"/>
                <p:cNvSpPr/>
                <p:nvPr/>
              </p:nvSpPr>
              <p:spPr>
                <a:xfrm>
                  <a:off x="8509000" y="5105400"/>
                  <a:ext cx="330200" cy="2286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50000"/>
                  </a:schemeClr>
                </a:solidFill>
                <a:ln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 b="1" dirty="0">
                    <a:solidFill>
                      <a:schemeClr val="tx1">
                        <a:lumMod val="40000"/>
                        <a:lumOff val="6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nsolas" pitchFamily="49" charset="0"/>
                    <a:cs typeface="Consolas" pitchFamily="49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17425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B-Trees hold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range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of child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nodes</a:t>
            </a:r>
            <a:r>
              <a:rPr lang="en-US" dirty="0" smtClean="0"/>
              <a:t>, not single one</a:t>
            </a:r>
          </a:p>
          <a:p>
            <a:pPr lvl="1"/>
            <a:r>
              <a:rPr lang="en-US" dirty="0" smtClean="0"/>
              <a:t>B-trees </a:t>
            </a:r>
            <a:r>
              <a:rPr lang="en-US" dirty="0"/>
              <a:t>do not need re-balancing </a:t>
            </a:r>
            <a:r>
              <a:rPr lang="en-US" dirty="0" smtClean="0"/>
              <a:t>so frequently</a:t>
            </a:r>
          </a:p>
          <a:p>
            <a:pPr lvl="2"/>
            <a:r>
              <a:rPr lang="en-US" dirty="0" smtClean="0"/>
              <a:t>Unlike other </a:t>
            </a:r>
            <a:r>
              <a:rPr lang="en-US" dirty="0"/>
              <a:t>self-balancing search </a:t>
            </a:r>
            <a:r>
              <a:rPr lang="en-US" dirty="0" smtClean="0"/>
              <a:t>trees (like AVL, AA and Red-Black)</a:t>
            </a:r>
          </a:p>
          <a:p>
            <a:pPr lvl="1"/>
            <a:r>
              <a:rPr lang="en-US" dirty="0" smtClean="0"/>
              <a:t>B-trees may </a:t>
            </a:r>
            <a:r>
              <a:rPr lang="en-US" dirty="0"/>
              <a:t>waste some </a:t>
            </a:r>
            <a:r>
              <a:rPr lang="en-US" dirty="0" smtClean="0"/>
              <a:t>space (memory)</a:t>
            </a:r>
          </a:p>
          <a:p>
            <a:pPr lvl="2"/>
            <a:r>
              <a:rPr lang="en-US" dirty="0" smtClean="0"/>
              <a:t>Since </a:t>
            </a:r>
            <a:r>
              <a:rPr lang="en-US" dirty="0"/>
              <a:t>nodes are not entirely </a:t>
            </a:r>
            <a:r>
              <a:rPr lang="en-US" dirty="0" smtClean="0"/>
              <a:t>full</a:t>
            </a:r>
          </a:p>
          <a:p>
            <a:r>
              <a:rPr lang="en-US" dirty="0" smtClean="0"/>
              <a:t>B-Trees are good for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database indexes</a:t>
            </a:r>
          </a:p>
          <a:p>
            <a:pPr lvl="1"/>
            <a:r>
              <a:rPr lang="en-US" dirty="0" smtClean="0"/>
              <a:t>Because a single node is stored in a single cluster of the hard drive</a:t>
            </a:r>
          </a:p>
          <a:p>
            <a:pPr lvl="1"/>
            <a:r>
              <a:rPr lang="en-US" dirty="0" smtClean="0"/>
              <a:t>Minimize the number of disk operations (which are very slow)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B-Trees vs. Other Balanced Search Trees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64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1472</Words>
  <Application>Microsoft Office PowerPoint</Application>
  <PresentationFormat>Custom</PresentationFormat>
  <Paragraphs>305</Paragraphs>
  <Slides>38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Consolas</vt:lpstr>
      <vt:lpstr>Wingdings</vt:lpstr>
      <vt:lpstr>Wingdings 2</vt:lpstr>
      <vt:lpstr>SoftUni 16x9</vt:lpstr>
      <vt:lpstr>Advanced Tree Structures – Part II </vt:lpstr>
      <vt:lpstr>Table of Contents</vt:lpstr>
      <vt:lpstr>Rope</vt:lpstr>
      <vt:lpstr>Ropes in Practice: When to Use Rope?</vt:lpstr>
      <vt:lpstr>Rope (Wintellect BigList&lt;T&gt;)</vt:lpstr>
      <vt:lpstr>B-Trees</vt:lpstr>
      <vt:lpstr>What are B-Trees?</vt:lpstr>
      <vt:lpstr>B-Tree – Example</vt:lpstr>
      <vt:lpstr>B-Trees vs. Other Balanced Search Trees</vt:lpstr>
      <vt:lpstr>Implementation of B-Tree</vt:lpstr>
      <vt:lpstr>B+ Tree</vt:lpstr>
      <vt:lpstr>B+ Tree – Example</vt:lpstr>
      <vt:lpstr>Priority Queue and Heaps</vt:lpstr>
      <vt:lpstr>Priority Queue</vt:lpstr>
      <vt:lpstr>What is Heap?</vt:lpstr>
      <vt:lpstr>Binary Heap</vt:lpstr>
      <vt:lpstr>Binary Heap – Array Implementation</vt:lpstr>
      <vt:lpstr>Binary Heap in Array: Tree Node Indexes</vt:lpstr>
      <vt:lpstr>Binary Heap: Heapify-Down</vt:lpstr>
      <vt:lpstr>Binary Heap: Heapify-Up</vt:lpstr>
      <vt:lpstr>Binary Heap: Build-Max-Heap and Insert</vt:lpstr>
      <vt:lpstr>Implementing Binary Heap</vt:lpstr>
      <vt:lpstr>Other Heap Data Structures</vt:lpstr>
      <vt:lpstr>Tries</vt:lpstr>
      <vt:lpstr>What is Trie?</vt:lpstr>
      <vt:lpstr>Suffix Tree</vt:lpstr>
      <vt:lpstr>Trie – Implementation</vt:lpstr>
      <vt:lpstr>Space-Partitioning Trees</vt:lpstr>
      <vt:lpstr>What is Space-Partitioning Tree?</vt:lpstr>
      <vt:lpstr>Quad Trees</vt:lpstr>
      <vt:lpstr>Implementing Quad Tree</vt:lpstr>
      <vt:lpstr>BSP-Tree</vt:lpstr>
      <vt:lpstr>K-d Tree</vt:lpstr>
      <vt:lpstr>Interval Tree</vt:lpstr>
      <vt:lpstr>Summary</vt:lpstr>
      <vt:lpstr>Advanced Tree Structures – Part II</vt:lpstr>
      <vt:lpstr>License</vt:lpstr>
      <vt:lpstr>Free Trainings @ Software University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Tree Structures</dc:title>
  <dc:subject>Software Development Course</dc:subject>
  <dc:creator/>
  <cp:keywords>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2016-03-15T15:57:50Z</dcterms:modified>
  <cp:category>programming; computer programming; software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